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76" r:id="rId1"/>
    <p:sldMasterId id="2147483688" r:id="rId2"/>
    <p:sldMasterId id="2147483747" r:id="rId3"/>
    <p:sldMasterId id="2147483759" r:id="rId4"/>
  </p:sldMasterIdLst>
  <p:notesMasterIdLst>
    <p:notesMasterId r:id="rId40"/>
  </p:notesMasterIdLst>
  <p:handoutMasterIdLst>
    <p:handoutMasterId r:id="rId41"/>
  </p:handoutMasterIdLst>
  <p:sldIdLst>
    <p:sldId id="494" r:id="rId5"/>
    <p:sldId id="613" r:id="rId6"/>
    <p:sldId id="614" r:id="rId7"/>
    <p:sldId id="629" r:id="rId8"/>
    <p:sldId id="630" r:id="rId9"/>
    <p:sldId id="606" r:id="rId10"/>
    <p:sldId id="607" r:id="rId11"/>
    <p:sldId id="611" r:id="rId12"/>
    <p:sldId id="622" r:id="rId13"/>
    <p:sldId id="612" r:id="rId14"/>
    <p:sldId id="617" r:id="rId15"/>
    <p:sldId id="608" r:id="rId16"/>
    <p:sldId id="609" r:id="rId17"/>
    <p:sldId id="580" r:id="rId18"/>
    <p:sldId id="581" r:id="rId19"/>
    <p:sldId id="573" r:id="rId20"/>
    <p:sldId id="583" r:id="rId21"/>
    <p:sldId id="584" r:id="rId22"/>
    <p:sldId id="585" r:id="rId23"/>
    <p:sldId id="586" r:id="rId24"/>
    <p:sldId id="587" r:id="rId25"/>
    <p:sldId id="590" r:id="rId26"/>
    <p:sldId id="591" r:id="rId27"/>
    <p:sldId id="592" r:id="rId28"/>
    <p:sldId id="594" r:id="rId29"/>
    <p:sldId id="595" r:id="rId30"/>
    <p:sldId id="596" r:id="rId31"/>
    <p:sldId id="597" r:id="rId32"/>
    <p:sldId id="620" r:id="rId33"/>
    <p:sldId id="623" r:id="rId34"/>
    <p:sldId id="627" r:id="rId35"/>
    <p:sldId id="628" r:id="rId36"/>
    <p:sldId id="631" r:id="rId37"/>
    <p:sldId id="624" r:id="rId38"/>
    <p:sldId id="626" r:id="rId3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38D"/>
    <a:srgbClr val="003366"/>
    <a:srgbClr val="336699"/>
    <a:srgbClr val="7792BF"/>
    <a:srgbClr val="99CCFF"/>
    <a:srgbClr val="CCECFF"/>
    <a:srgbClr val="3F7FBF"/>
    <a:srgbClr val="4F81BD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 autoAdjust="0"/>
    <p:restoredTop sz="79278" autoAdjust="0"/>
  </p:normalViewPr>
  <p:slideViewPr>
    <p:cSldViewPr>
      <p:cViewPr varScale="1">
        <p:scale>
          <a:sx n="72" d="100"/>
          <a:sy n="72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ACB0F-1E6E-4D5B-B38C-094BA61CAFE9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6CF0D24-9061-4900-A71F-C341A9F65845}">
      <dgm:prSet phldrT="[Text]" custT="1"/>
      <dgm:spPr/>
      <dgm:t>
        <a:bodyPr/>
        <a:lstStyle/>
        <a:p>
          <a:r>
            <a:rPr lang="en-US" sz="2800" dirty="0" err="1" smtClean="0"/>
            <a:t>ePHI</a:t>
          </a:r>
          <a:endParaRPr lang="en-US" sz="2800" dirty="0"/>
        </a:p>
      </dgm:t>
    </dgm:pt>
    <dgm:pt modelId="{0BA06978-3689-4DB4-B3C4-A653C281BE5E}" type="parTrans" cxnId="{922C9DB4-DA84-44D7-95B2-F2D25F9EF8BC}">
      <dgm:prSet/>
      <dgm:spPr/>
      <dgm:t>
        <a:bodyPr/>
        <a:lstStyle/>
        <a:p>
          <a:endParaRPr lang="en-US"/>
        </a:p>
      </dgm:t>
    </dgm:pt>
    <dgm:pt modelId="{B10FEF85-E006-446F-8C3A-E981D7855429}" type="sibTrans" cxnId="{922C9DB4-DA84-44D7-95B2-F2D25F9EF8BC}">
      <dgm:prSet/>
      <dgm:spPr/>
      <dgm:t>
        <a:bodyPr/>
        <a:lstStyle/>
        <a:p>
          <a:endParaRPr lang="en-US"/>
        </a:p>
      </dgm:t>
    </dgm:pt>
    <dgm:pt modelId="{5D3726EF-689E-4ED9-9103-E0DF91FE72F7}">
      <dgm:prSet phldrT="[Text]" custT="1"/>
      <dgm:spPr/>
      <dgm:t>
        <a:bodyPr/>
        <a:lstStyle/>
        <a:p>
          <a:r>
            <a:rPr lang="en-US" sz="2800" dirty="0" smtClean="0"/>
            <a:t>Consumer-Generated  </a:t>
          </a:r>
        </a:p>
        <a:p>
          <a:r>
            <a:rPr lang="en-US" sz="2800" dirty="0" smtClean="0"/>
            <a:t>Health Data </a:t>
          </a:r>
          <a:endParaRPr lang="en-US" sz="2800" dirty="0"/>
        </a:p>
      </dgm:t>
    </dgm:pt>
    <dgm:pt modelId="{EBA1EB68-E701-4B50-9991-DB1C172786D0}" type="parTrans" cxnId="{8D5E140B-ACA7-4381-AF3E-2E3E31310D8A}">
      <dgm:prSet/>
      <dgm:spPr/>
      <dgm:t>
        <a:bodyPr/>
        <a:lstStyle/>
        <a:p>
          <a:endParaRPr lang="en-US"/>
        </a:p>
      </dgm:t>
    </dgm:pt>
    <dgm:pt modelId="{BAA84EF1-44EF-43F8-9A8A-7199E1AA3277}" type="sibTrans" cxnId="{8D5E140B-ACA7-4381-AF3E-2E3E31310D8A}">
      <dgm:prSet/>
      <dgm:spPr/>
      <dgm:t>
        <a:bodyPr/>
        <a:lstStyle/>
        <a:p>
          <a:endParaRPr lang="en-US"/>
        </a:p>
      </dgm:t>
    </dgm:pt>
    <dgm:pt modelId="{5A43D550-307F-4DAD-99EB-FFDDE7B7FC34}">
      <dgm:prSet phldrT="[Text]" custT="1"/>
      <dgm:spPr/>
      <dgm:t>
        <a:bodyPr/>
        <a:lstStyle/>
        <a:p>
          <a:r>
            <a:rPr lang="en-US" sz="2800" dirty="0" smtClean="0"/>
            <a:t>Personally Identifiable Information</a:t>
          </a:r>
          <a:endParaRPr lang="en-US" sz="2800" dirty="0"/>
        </a:p>
      </dgm:t>
    </dgm:pt>
    <dgm:pt modelId="{53F8761F-5FD2-4E4F-A5FB-EFC810D26002}" type="parTrans" cxnId="{8794A78B-D373-45B1-B21F-57977421CB79}">
      <dgm:prSet/>
      <dgm:spPr/>
      <dgm:t>
        <a:bodyPr/>
        <a:lstStyle/>
        <a:p>
          <a:endParaRPr lang="en-US"/>
        </a:p>
      </dgm:t>
    </dgm:pt>
    <dgm:pt modelId="{420D2AD1-DF6C-4BD2-B986-C3A04772B407}" type="sibTrans" cxnId="{8794A78B-D373-45B1-B21F-57977421CB79}">
      <dgm:prSet/>
      <dgm:spPr/>
      <dgm:t>
        <a:bodyPr/>
        <a:lstStyle/>
        <a:p>
          <a:endParaRPr lang="en-US"/>
        </a:p>
      </dgm:t>
    </dgm:pt>
    <dgm:pt modelId="{55E08D53-C565-4272-80AD-382035F616F6}" type="pres">
      <dgm:prSet presAssocID="{427ACB0F-1E6E-4D5B-B38C-094BA61CAF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A7406F-03E2-413D-BDCB-BE388B67D18E}" type="pres">
      <dgm:prSet presAssocID="{16CF0D24-9061-4900-A71F-C341A9F65845}" presName="Name8" presStyleCnt="0"/>
      <dgm:spPr/>
    </dgm:pt>
    <dgm:pt modelId="{B4C98193-FDA6-4BCD-8ADE-27ED7EC544E0}" type="pres">
      <dgm:prSet presAssocID="{16CF0D24-9061-4900-A71F-C341A9F65845}" presName="level" presStyleLbl="node1" presStyleIdx="0" presStyleCnt="3" custLinFactNeighborY="81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37829-0B7C-403F-A7AC-518353EBD33D}" type="pres">
      <dgm:prSet presAssocID="{16CF0D24-9061-4900-A71F-C341A9F658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35E92-B2CC-4B26-A67A-61A71DE16F68}" type="pres">
      <dgm:prSet presAssocID="{5D3726EF-689E-4ED9-9103-E0DF91FE72F7}" presName="Name8" presStyleCnt="0"/>
      <dgm:spPr/>
    </dgm:pt>
    <dgm:pt modelId="{B2F38930-E48E-4BBF-B840-81F1C0240FA2}" type="pres">
      <dgm:prSet presAssocID="{5D3726EF-689E-4ED9-9103-E0DF91FE72F7}" presName="level" presStyleLbl="node1" presStyleIdx="1" presStyleCnt="3" custLinFactNeighborY="81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A161D-BBC5-4EBB-8E2A-E582EE1A8D6A}" type="pres">
      <dgm:prSet presAssocID="{5D3726EF-689E-4ED9-9103-E0DF91FE72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611E8-5BCD-42B8-AEF8-751405DA46B2}" type="pres">
      <dgm:prSet presAssocID="{5A43D550-307F-4DAD-99EB-FFDDE7B7FC34}" presName="Name8" presStyleCnt="0"/>
      <dgm:spPr/>
    </dgm:pt>
    <dgm:pt modelId="{B727F166-9582-4305-A84C-82C851647E37}" type="pres">
      <dgm:prSet presAssocID="{5A43D550-307F-4DAD-99EB-FFDDE7B7FC34}" presName="level" presStyleLbl="node1" presStyleIdx="2" presStyleCnt="3" custScaleX="98333" custScaleY="957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9D1DC-1818-4054-B3F7-9C0AD55FA765}" type="pres">
      <dgm:prSet presAssocID="{5A43D550-307F-4DAD-99EB-FFDDE7B7FC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4A78B-D373-45B1-B21F-57977421CB79}" srcId="{427ACB0F-1E6E-4D5B-B38C-094BA61CAFE9}" destId="{5A43D550-307F-4DAD-99EB-FFDDE7B7FC34}" srcOrd="2" destOrd="0" parTransId="{53F8761F-5FD2-4E4F-A5FB-EFC810D26002}" sibTransId="{420D2AD1-DF6C-4BD2-B986-C3A04772B407}"/>
    <dgm:cxn modelId="{4ECE8074-1663-5044-9507-BA39C72603F1}" type="presOf" srcId="{16CF0D24-9061-4900-A71F-C341A9F65845}" destId="{B4C98193-FDA6-4BCD-8ADE-27ED7EC544E0}" srcOrd="0" destOrd="0" presId="urn:microsoft.com/office/officeart/2005/8/layout/pyramid1"/>
    <dgm:cxn modelId="{1EE2904B-7460-2740-8CC4-47D329767210}" type="presOf" srcId="{5D3726EF-689E-4ED9-9103-E0DF91FE72F7}" destId="{069A161D-BBC5-4EBB-8E2A-E582EE1A8D6A}" srcOrd="1" destOrd="0" presId="urn:microsoft.com/office/officeart/2005/8/layout/pyramid1"/>
    <dgm:cxn modelId="{1D44F5D5-7495-654C-9D13-9348750D0E5E}" type="presOf" srcId="{5D3726EF-689E-4ED9-9103-E0DF91FE72F7}" destId="{B2F38930-E48E-4BBF-B840-81F1C0240FA2}" srcOrd="0" destOrd="0" presId="urn:microsoft.com/office/officeart/2005/8/layout/pyramid1"/>
    <dgm:cxn modelId="{F8404C3E-A8D1-BB46-AE7C-A65504F86F59}" type="presOf" srcId="{5A43D550-307F-4DAD-99EB-FFDDE7B7FC34}" destId="{B727F166-9582-4305-A84C-82C851647E37}" srcOrd="0" destOrd="0" presId="urn:microsoft.com/office/officeart/2005/8/layout/pyramid1"/>
    <dgm:cxn modelId="{922C9DB4-DA84-44D7-95B2-F2D25F9EF8BC}" srcId="{427ACB0F-1E6E-4D5B-B38C-094BA61CAFE9}" destId="{16CF0D24-9061-4900-A71F-C341A9F65845}" srcOrd="0" destOrd="0" parTransId="{0BA06978-3689-4DB4-B3C4-A653C281BE5E}" sibTransId="{B10FEF85-E006-446F-8C3A-E981D7855429}"/>
    <dgm:cxn modelId="{8D5E140B-ACA7-4381-AF3E-2E3E31310D8A}" srcId="{427ACB0F-1E6E-4D5B-B38C-094BA61CAFE9}" destId="{5D3726EF-689E-4ED9-9103-E0DF91FE72F7}" srcOrd="1" destOrd="0" parTransId="{EBA1EB68-E701-4B50-9991-DB1C172786D0}" sibTransId="{BAA84EF1-44EF-43F8-9A8A-7199E1AA3277}"/>
    <dgm:cxn modelId="{C204D9F3-F2F6-CB41-B62C-6CD42EACCDB4}" type="presOf" srcId="{427ACB0F-1E6E-4D5B-B38C-094BA61CAFE9}" destId="{55E08D53-C565-4272-80AD-382035F616F6}" srcOrd="0" destOrd="0" presId="urn:microsoft.com/office/officeart/2005/8/layout/pyramid1"/>
    <dgm:cxn modelId="{9B5E7DF9-9E1F-9B48-83A4-BC374A355EFA}" type="presOf" srcId="{16CF0D24-9061-4900-A71F-C341A9F65845}" destId="{C9237829-0B7C-403F-A7AC-518353EBD33D}" srcOrd="1" destOrd="0" presId="urn:microsoft.com/office/officeart/2005/8/layout/pyramid1"/>
    <dgm:cxn modelId="{0E55194E-99F4-4C4B-9C60-5AD2C8A97130}" type="presOf" srcId="{5A43D550-307F-4DAD-99EB-FFDDE7B7FC34}" destId="{D6B9D1DC-1818-4054-B3F7-9C0AD55FA765}" srcOrd="1" destOrd="0" presId="urn:microsoft.com/office/officeart/2005/8/layout/pyramid1"/>
    <dgm:cxn modelId="{93D0EE5C-7328-544F-B6B3-78A0E5B0227A}" type="presParOf" srcId="{55E08D53-C565-4272-80AD-382035F616F6}" destId="{81A7406F-03E2-413D-BDCB-BE388B67D18E}" srcOrd="0" destOrd="0" presId="urn:microsoft.com/office/officeart/2005/8/layout/pyramid1"/>
    <dgm:cxn modelId="{7A2E4005-F438-704E-9F91-C8A92B6455D6}" type="presParOf" srcId="{81A7406F-03E2-413D-BDCB-BE388B67D18E}" destId="{B4C98193-FDA6-4BCD-8ADE-27ED7EC544E0}" srcOrd="0" destOrd="0" presId="urn:microsoft.com/office/officeart/2005/8/layout/pyramid1"/>
    <dgm:cxn modelId="{45471EF5-2321-5A40-81C6-7059122FDB72}" type="presParOf" srcId="{81A7406F-03E2-413D-BDCB-BE388B67D18E}" destId="{C9237829-0B7C-403F-A7AC-518353EBD33D}" srcOrd="1" destOrd="0" presId="urn:microsoft.com/office/officeart/2005/8/layout/pyramid1"/>
    <dgm:cxn modelId="{615C8D88-F371-E94A-B619-826409391655}" type="presParOf" srcId="{55E08D53-C565-4272-80AD-382035F616F6}" destId="{48E35E92-B2CC-4B26-A67A-61A71DE16F68}" srcOrd="1" destOrd="0" presId="urn:microsoft.com/office/officeart/2005/8/layout/pyramid1"/>
    <dgm:cxn modelId="{CD2DC4AB-212E-B144-A9BE-BD97145ACC39}" type="presParOf" srcId="{48E35E92-B2CC-4B26-A67A-61A71DE16F68}" destId="{B2F38930-E48E-4BBF-B840-81F1C0240FA2}" srcOrd="0" destOrd="0" presId="urn:microsoft.com/office/officeart/2005/8/layout/pyramid1"/>
    <dgm:cxn modelId="{84A0305F-1464-7743-993E-9A8A0B272704}" type="presParOf" srcId="{48E35E92-B2CC-4B26-A67A-61A71DE16F68}" destId="{069A161D-BBC5-4EBB-8E2A-E582EE1A8D6A}" srcOrd="1" destOrd="0" presId="urn:microsoft.com/office/officeart/2005/8/layout/pyramid1"/>
    <dgm:cxn modelId="{8F392A53-3B85-4147-B969-59620A7CBEF8}" type="presParOf" srcId="{55E08D53-C565-4272-80AD-382035F616F6}" destId="{4FF611E8-5BCD-42B8-AEF8-751405DA46B2}" srcOrd="2" destOrd="0" presId="urn:microsoft.com/office/officeart/2005/8/layout/pyramid1"/>
    <dgm:cxn modelId="{02BA54B7-63B4-CE4C-84B3-1AF6F8D08D40}" type="presParOf" srcId="{4FF611E8-5BCD-42B8-AEF8-751405DA46B2}" destId="{B727F166-9582-4305-A84C-82C851647E37}" srcOrd="0" destOrd="0" presId="urn:microsoft.com/office/officeart/2005/8/layout/pyramid1"/>
    <dgm:cxn modelId="{F9BDE9DE-3521-DD47-85AB-276042068BED}" type="presParOf" srcId="{4FF611E8-5BCD-42B8-AEF8-751405DA46B2}" destId="{D6B9D1DC-1818-4054-B3F7-9C0AD55FA765}" srcOrd="1" destOrd="0" presId="urn:microsoft.com/office/officeart/2005/8/layout/pyramid1"/>
  </dgm:cxnLst>
  <dgm:bg>
    <a:gradFill>
      <a:gsLst>
        <a:gs pos="3000">
          <a:schemeClr val="bg2">
            <a:lumMod val="60000"/>
            <a:lumOff val="40000"/>
          </a:schemeClr>
        </a:gs>
        <a:gs pos="52000">
          <a:srgbClr val="B49B32"/>
        </a:gs>
        <a:gs pos="74000">
          <a:schemeClr val="accent3">
            <a:lumMod val="65000"/>
          </a:schemeClr>
        </a:gs>
        <a:gs pos="42000">
          <a:schemeClr val="bg2">
            <a:lumMod val="60000"/>
            <a:lumOff val="40000"/>
          </a:schemeClr>
        </a:gs>
        <a:gs pos="100000">
          <a:schemeClr val="bg1">
            <a:lumMod val="65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98193-FDA6-4BCD-8ADE-27ED7EC544E0}">
      <dsp:nvSpPr>
        <dsp:cNvPr id="0" name=""/>
        <dsp:cNvSpPr/>
      </dsp:nvSpPr>
      <dsp:spPr>
        <a:xfrm>
          <a:off x="2751118" y="129892"/>
          <a:ext cx="2810490" cy="1591233"/>
        </a:xfrm>
        <a:prstGeom prst="trapezoid">
          <a:avLst>
            <a:gd name="adj" fmla="val 88312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ePHI</a:t>
          </a:r>
          <a:endParaRPr lang="en-US" sz="2800" kern="1200" dirty="0"/>
        </a:p>
      </dsp:txBody>
      <dsp:txXfrm>
        <a:off x="2751118" y="129892"/>
        <a:ext cx="2810490" cy="1591233"/>
      </dsp:txXfrm>
    </dsp:sp>
    <dsp:sp modelId="{B2F38930-E48E-4BBF-B840-81F1C0240FA2}">
      <dsp:nvSpPr>
        <dsp:cNvPr id="0" name=""/>
        <dsp:cNvSpPr/>
      </dsp:nvSpPr>
      <dsp:spPr>
        <a:xfrm>
          <a:off x="1345873" y="1721125"/>
          <a:ext cx="5620980" cy="1591233"/>
        </a:xfrm>
        <a:prstGeom prst="trapezoid">
          <a:avLst>
            <a:gd name="adj" fmla="val 88312"/>
          </a:avLst>
        </a:prstGeom>
        <a:gradFill rotWithShape="0">
          <a:gsLst>
            <a:gs pos="0">
              <a:schemeClr val="accent1">
                <a:shade val="80000"/>
                <a:hueOff val="-296828"/>
                <a:satOff val="-8903"/>
                <a:lumOff val="1726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96828"/>
                <a:satOff val="-8903"/>
                <a:lumOff val="1726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96828"/>
                <a:satOff val="-8903"/>
                <a:lumOff val="17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Consumer-Generated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Health Data </a:t>
          </a:r>
          <a:endParaRPr lang="en-US" sz="2800" kern="1200" dirty="0"/>
        </a:p>
      </dsp:txBody>
      <dsp:txXfrm>
        <a:off x="2329544" y="1721125"/>
        <a:ext cx="3653637" cy="1591233"/>
      </dsp:txXfrm>
    </dsp:sp>
    <dsp:sp modelId="{B727F166-9582-4305-A84C-82C851647E37}">
      <dsp:nvSpPr>
        <dsp:cNvPr id="0" name=""/>
        <dsp:cNvSpPr/>
      </dsp:nvSpPr>
      <dsp:spPr>
        <a:xfrm>
          <a:off x="69286" y="3182467"/>
          <a:ext cx="8174153" cy="1524003"/>
        </a:xfrm>
        <a:prstGeom prst="trapezoid">
          <a:avLst>
            <a:gd name="adj" fmla="val 88312"/>
          </a:avLst>
        </a:prstGeom>
        <a:gradFill rotWithShape="0">
          <a:gsLst>
            <a:gs pos="0">
              <a:schemeClr val="accent1">
                <a:shade val="80000"/>
                <a:hueOff val="-593657"/>
                <a:satOff val="-17806"/>
                <a:lumOff val="3452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93657"/>
                <a:satOff val="-17806"/>
                <a:lumOff val="3452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93657"/>
                <a:satOff val="-17806"/>
                <a:lumOff val="345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Personally Identifiable Information</a:t>
          </a:r>
          <a:endParaRPr lang="en-US" sz="2800" kern="1200" dirty="0"/>
        </a:p>
      </dsp:txBody>
      <dsp:txXfrm>
        <a:off x="1499763" y="3182467"/>
        <a:ext cx="5313199" cy="1524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546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546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C8E0BA1A-D16E-4688-AF34-A49A5F123BD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57"/>
            <a:ext cx="3027154" cy="463546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557"/>
            <a:ext cx="3027154" cy="463546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2C772B35-D14C-4FE0-909A-97DB8DC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53A36C25-4117-4B41-9301-B599C7033C3F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F6B4F415-9DE8-4EC5-BA26-FD59A918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547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3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8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6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1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1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6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8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0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0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14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3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Personally Identifiable Information (</a:t>
            </a:r>
            <a:r>
              <a:rPr lang="en-US" b="1" dirty="0" err="1" smtClean="0"/>
              <a:t>PII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Any data that alone, or when combined with other data sets, can identify you.  It doesn’t have to relate to health.  Subject to FTC’s authority</a:t>
            </a:r>
            <a:r>
              <a:rPr lang="en-US" baseline="0" dirty="0" smtClean="0"/>
              <a:t> to enforce fair business practices</a:t>
            </a:r>
            <a:endParaRPr lang="en-US" dirty="0" smtClean="0"/>
          </a:p>
          <a:p>
            <a:r>
              <a:rPr lang="en-US" b="1" dirty="0" smtClean="0"/>
              <a:t>Consumer Generated Health Data  (</a:t>
            </a:r>
            <a:r>
              <a:rPr lang="en-US" b="1" dirty="0" err="1" smtClean="0"/>
              <a:t>CGD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Subset of </a:t>
            </a:r>
            <a:r>
              <a:rPr lang="en-US" dirty="0" err="1" smtClean="0"/>
              <a:t>PII</a:t>
            </a:r>
            <a:r>
              <a:rPr lang="en-US" dirty="0" smtClean="0"/>
              <a:t>.  Any data generated by consumers when they use a consumer</a:t>
            </a:r>
            <a:r>
              <a:rPr lang="en-US" baseline="0" dirty="0" smtClean="0"/>
              <a:t> </a:t>
            </a:r>
            <a:r>
              <a:rPr lang="en-US" dirty="0" smtClean="0"/>
              <a:t>wearable (and other types of wireless or mobile device) outside the clinical setting if it is relevant to their health or well-being.  Usually, </a:t>
            </a:r>
            <a:r>
              <a:rPr lang="en-US" dirty="0" err="1" smtClean="0"/>
              <a:t>wearables</a:t>
            </a:r>
            <a:r>
              <a:rPr lang="en-US" dirty="0" smtClean="0"/>
              <a:t> contain biometric sensors for passive data collection.</a:t>
            </a:r>
          </a:p>
          <a:p>
            <a:r>
              <a:rPr lang="en-US" b="1" dirty="0" smtClean="0"/>
              <a:t>Protected Health Information (PHI or </a:t>
            </a:r>
            <a:r>
              <a:rPr lang="en-US" b="1" dirty="0" err="1" smtClean="0"/>
              <a:t>ePHI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Under HIPAA, PHI or </a:t>
            </a:r>
            <a:r>
              <a:rPr lang="en-US" dirty="0" err="1" smtClean="0"/>
              <a:t>ePHI</a:t>
            </a:r>
            <a:r>
              <a:rPr lang="en-US" dirty="0" smtClean="0"/>
              <a:t> refers to individually identifiable health information </a:t>
            </a:r>
          </a:p>
          <a:p>
            <a:pPr lvl="1"/>
            <a:r>
              <a:rPr lang="en-US" dirty="0" smtClean="0"/>
              <a:t>HIPAA applies to “Covered Entities” and their business associates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sidenote</a:t>
            </a:r>
            <a:r>
              <a:rPr lang="en-US" dirty="0"/>
              <a:t>:  not all </a:t>
            </a:r>
            <a:r>
              <a:rPr lang="en-US" dirty="0" err="1"/>
              <a:t>wearables</a:t>
            </a:r>
            <a:r>
              <a:rPr lang="en-US" dirty="0"/>
              <a:t> with biometric sensors require FDA clearance as a medical device, but when they do, FDA jurisdiction also applies.  </a:t>
            </a:r>
          </a:p>
          <a:p>
            <a:r>
              <a:rPr lang="en-US" dirty="0"/>
              <a:t>In Oct 2014, the FDA issued guidance about the activities they expect of medical device makers to assess and protect against the risk of </a:t>
            </a:r>
            <a:r>
              <a:rPr lang="en-US" dirty="0" err="1" smtClean="0"/>
              <a:t>cyberattacks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/>
              <a:t>[Next, review the laws and regulations for fair business practices]</a:t>
            </a:r>
          </a:p>
          <a:p>
            <a:endParaRPr lang="en-US" dirty="0"/>
          </a:p>
          <a:p>
            <a:pPr marL="879378" lvl="2"/>
            <a:r>
              <a:rPr lang="en-US" dirty="0"/>
              <a:t>http://</a:t>
            </a:r>
            <a:r>
              <a:rPr lang="en-US" dirty="0" err="1"/>
              <a:t>www.fda.gov</a:t>
            </a:r>
            <a:r>
              <a:rPr lang="en-US" dirty="0"/>
              <a:t>/downloads/</a:t>
            </a:r>
            <a:r>
              <a:rPr lang="en-US" dirty="0" err="1"/>
              <a:t>medicaldevices</a:t>
            </a:r>
            <a:r>
              <a:rPr lang="en-US" dirty="0"/>
              <a:t>/</a:t>
            </a:r>
            <a:r>
              <a:rPr lang="en-US" dirty="0" err="1"/>
              <a:t>deviceregulationandguidance</a:t>
            </a:r>
            <a:r>
              <a:rPr lang="en-US" dirty="0"/>
              <a:t>/</a:t>
            </a:r>
            <a:r>
              <a:rPr lang="en-US" dirty="0" err="1"/>
              <a:t>guidancedocuments</a:t>
            </a:r>
            <a:r>
              <a:rPr lang="en-US" dirty="0"/>
              <a:t>/</a:t>
            </a:r>
            <a:r>
              <a:rPr lang="en-US" dirty="0" err="1"/>
              <a:t>ucm356190.pdf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FontTx/>
              <a:buNone/>
            </a:pPr>
            <a:r>
              <a:rPr lang="en-US" dirty="0" err="1" smtClean="0"/>
              <a:t>ities</a:t>
            </a:r>
            <a:r>
              <a:rPr lang="en-US" dirty="0" smtClean="0"/>
              <a:t>” (healthcare providers, </a:t>
            </a:r>
            <a:r>
              <a:rPr lang="en-US" dirty="0" err="1" smtClean="0"/>
              <a:t>payors</a:t>
            </a:r>
            <a:r>
              <a:rPr lang="en-US" dirty="0" smtClean="0"/>
              <a:t> and their business associates)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6853-AEBA-0140-AE30-E3FCB6B73C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70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6853-AEBA-0140-AE30-E3FCB6B73C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6853-AEBA-0140-AE30-E3FCB6B73C3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0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0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6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4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F415-9DE8-4EC5-BA26-FD59A91811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86853-AEBA-0140-AE30-E3FCB6B73C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168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321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58775"/>
            <a:ext cx="2111375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994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grayWhite">
          <a:xfrm>
            <a:off x="415637" y="268941"/>
            <a:ext cx="8312727" cy="6320118"/>
          </a:xfrm>
          <a:prstGeom prst="rect">
            <a:avLst/>
          </a:prstGeom>
          <a:solidFill>
            <a:srgbClr val="215C6E"/>
          </a:solidFill>
          <a:ln>
            <a:noFill/>
          </a:ln>
          <a:effectLst/>
          <a:extLst/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77891" name="Picture 3" descr="MP-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46909" y="268942"/>
            <a:ext cx="1246909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7892" name="AutoShape 1040"/>
          <p:cNvSpPr>
            <a:spLocks noChangeArrowheads="1"/>
          </p:cNvSpPr>
          <p:nvPr/>
        </p:nvSpPr>
        <p:spPr bwMode="grayWhite">
          <a:xfrm rot="-8100000">
            <a:off x="310454" y="3245250"/>
            <a:ext cx="201706" cy="20781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White">
          <a:xfrm>
            <a:off x="415637" y="6252883"/>
            <a:ext cx="8312727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46909" y="3114668"/>
            <a:ext cx="7420841" cy="467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46909" y="3765176"/>
            <a:ext cx="7420841" cy="1753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61266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214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939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44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17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998322"/>
            <a:ext cx="5486977" cy="36929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1344706"/>
            <a:ext cx="5486977" cy="3382776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68355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34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637" y="1344706"/>
            <a:ext cx="8312727" cy="470647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67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902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13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234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4553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530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3485"/>
            <a:ext cx="7772400" cy="4769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07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97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7017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0697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9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8" y="1344619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557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75"/>
            <a:ext cx="8229600" cy="4769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90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640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385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727304"/>
            <a:ext cx="3008313" cy="70779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2640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1922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322"/>
            <a:ext cx="5486400" cy="4000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6824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46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7" y="358775"/>
            <a:ext cx="569098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11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3485"/>
            <a:ext cx="7772400" cy="4769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40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05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7017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6814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6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6" y="1344616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57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75"/>
            <a:ext cx="8229600" cy="4769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4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806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97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815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727304"/>
            <a:ext cx="3008313" cy="70779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0937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319"/>
            <a:ext cx="5486400" cy="4000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7587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6" y="358775"/>
            <a:ext cx="569160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814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009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8989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98596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23558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16519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P-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111875"/>
            <a:ext cx="1038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45681" rIns="91361" bIns="4568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44613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1" tIns="0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575675" y="595313"/>
            <a:ext cx="241300" cy="2238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46113"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pitchFamily="34" charset="0"/>
              <a:defRPr sz="9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  <a:defRPr/>
            </a:pPr>
            <a:fld id="{082C66B9-EF35-4BA1-8F3B-6605429D55B4}" type="slidenum">
              <a:rPr lang="en-US" sz="1000">
                <a:solidFill>
                  <a:srgbClr val="FFFFFF"/>
                </a:solidFill>
                <a:latin typeface="Franklin Gothic Medium" pitchFamily="34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2294" name="Line 12"/>
          <p:cNvSpPr>
            <a:spLocks noChangeShapeType="1"/>
          </p:cNvSpPr>
          <p:nvPr/>
        </p:nvSpPr>
        <p:spPr bwMode="auto">
          <a:xfrm>
            <a:off x="415925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1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5637" y="6118412"/>
            <a:ext cx="8312727" cy="477651"/>
            <a:chOff x="457200" y="6934200"/>
            <a:chExt cx="9144000" cy="541338"/>
          </a:xfrm>
        </p:grpSpPr>
        <p:sp>
          <p:nvSpPr>
            <p:cNvPr id="676891" name="Rectangle 27"/>
            <p:cNvSpPr>
              <a:spLocks noChangeArrowheads="1"/>
            </p:cNvSpPr>
            <p:nvPr userDrawn="1"/>
          </p:nvSpPr>
          <p:spPr bwMode="blackWhite">
            <a:xfrm>
              <a:off x="457200" y="6934200"/>
              <a:ext cx="8001000" cy="539750"/>
            </a:xfrm>
            <a:prstGeom prst="rect">
              <a:avLst/>
            </a:prstGeom>
            <a:solidFill>
              <a:srgbClr val="215C6E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pic>
          <p:nvPicPr>
            <p:cNvPr id="676892" name="Picture 28" descr="MP-logo_RGB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934200"/>
              <a:ext cx="1143000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68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36" y="431964"/>
            <a:ext cx="7966364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5637" y="806824"/>
            <a:ext cx="83127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lIns="86744" tIns="43372" rIns="86744" bIns="433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37" y="6252882"/>
            <a:ext cx="5886739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900">
                <a:solidFill>
                  <a:schemeClr val="bg1"/>
                </a:solidFill>
                <a:latin typeface="+mn-lt"/>
                <a:ea typeface="MS PGothic"/>
                <a:cs typeface="MS PGothic"/>
              </a:defRPr>
            </a:lvl1pPr>
          </a:lstStyle>
          <a:p>
            <a:pPr eaLnBrk="0" fontAlgn="base" hangingPunct="0"/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6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344706"/>
            <a:ext cx="8312727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0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82000" y="470647"/>
            <a:ext cx="346364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</a:pPr>
            <a:fld id="{BC8FF601-CAC2-41BD-8803-61CFEE9050F9}" type="slidenum">
              <a:rPr lang="en-US" sz="1400">
                <a:solidFill>
                  <a:srgbClr val="FFFFFF"/>
                </a:solidFill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</a:pPr>
              <a:t>‹#›</a:t>
            </a:fld>
            <a:endParaRPr lang="en-US" sz="14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9pPr>
    </p:titleStyle>
    <p:bodyStyle>
      <a:lvl1pPr marL="156708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291" indent="-151010" algn="l" defTabSz="914608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65299" indent="-152435" algn="l" defTabSz="914608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24580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183862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5pPr>
      <a:lvl6pPr marL="1594153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6pPr>
      <a:lvl7pPr marL="2004444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7pPr>
      <a:lvl8pPr marL="2414736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8pPr>
      <a:lvl9pPr marL="2825027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31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45649" rIns="91297" bIns="45649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31" y="1344619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0" rIns="91297" bIns="456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575675" y="595317"/>
            <a:ext cx="241300" cy="2238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  <a:defRPr/>
            </a:pPr>
            <a:fld id="{782E7175-4BB1-4236-BA74-E5E5CC6308AD}" type="slidenum">
              <a:rPr lang="en-US" sz="100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415930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593" tIns="48297" rIns="96593" bIns="48297"/>
          <a:lstStyle/>
          <a:p>
            <a:pPr defTabSz="914079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6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5pPr>
      <a:lvl6pPr marL="45688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3758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063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7517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759" indent="-307759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pitchFamily="34" charset="0"/>
        <a:defRPr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353764" indent="-150708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67868" indent="-152292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70867" indent="-157055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229450" indent="-155466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686329" indent="-155466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3209" indent="-155466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0087" indent="-155466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6966" indent="-155466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8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65" rIns="91328" bIns="4566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8" y="1344616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0" rIns="91328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575675" y="595316"/>
            <a:ext cx="241300" cy="2238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646113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  <a:defRPr/>
            </a:pPr>
            <a:fld id="{782E7175-4BB1-4236-BA74-E5E5CC6308AD}" type="slidenum">
              <a:rPr lang="en-US" sz="100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415928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627" tIns="48314" rIns="96627" bIns="4831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9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  <a:ea typeface="ＭＳ Ｐゴシック" pitchFamily="34" charset="-128"/>
          <a:cs typeface="MS PGothic"/>
        </a:defRPr>
      </a:lvl5pPr>
      <a:lvl6pPr marL="45703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6pPr>
      <a:lvl7pPr marL="91407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7pPr>
      <a:lvl8pPr marL="137111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8pPr>
      <a:lvl9pPr marL="1828159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charset="0"/>
        </a:defRPr>
      </a:lvl9pPr>
    </p:titleStyle>
    <p:bodyStyle>
      <a:lvl1pPr marL="307867" indent="-307867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pitchFamily="34" charset="0"/>
        <a:defRPr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353888" indent="-150761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668104" indent="-152346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971208" indent="-157109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1229881" indent="-155521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1686921" indent="-155521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143961" indent="-155521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601000" indent="-155521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058040" indent="-155521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Line 18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38" name="Line 1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66238" y="152400"/>
            <a:ext cx="8839200" cy="6553200"/>
          </a:xfrm>
          <a:prstGeom prst="rect">
            <a:avLst/>
          </a:prstGeom>
          <a:solidFill>
            <a:srgbClr val="1F738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540" name="Line 1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152399" y="2133600"/>
            <a:ext cx="8670925" cy="942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Personal Health Data: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solidFill>
                  <a:srgbClr val="FFFFFF"/>
                </a:solidFill>
                <a:latin typeface="Calibri" pitchFamily="34" charset="0"/>
              </a:rPr>
              <a:t>Understanding the Rapidly Evolving Use of Technology in Fitness, Health and Wellness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3542" name="Line 1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44" name="Line 1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45" name="Line 1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47" name="Line 1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48" name="Line 8"/>
          <p:cNvSpPr>
            <a:spLocks noChangeShapeType="1"/>
          </p:cNvSpPr>
          <p:nvPr/>
        </p:nvSpPr>
        <p:spPr bwMode="auto">
          <a:xfrm flipV="1">
            <a:off x="169863" y="3733800"/>
            <a:ext cx="8839200" cy="0"/>
          </a:xfrm>
          <a:prstGeom prst="line">
            <a:avLst/>
          </a:prstGeom>
          <a:noFill/>
          <a:ln w="50800">
            <a:solidFill>
              <a:srgbClr val="FFCF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49" name="Line 1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3550" name="Line 17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01" y="6063896"/>
            <a:ext cx="1205362" cy="6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662" y="3570744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</a:rPr>
              <a:t>December 8, 2015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MotionSoft</a:t>
            </a:r>
            <a:r>
              <a:rPr lang="en-US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Summit Webinar Series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8150" y="6253163"/>
            <a:ext cx="5886450" cy="201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191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077"/>
            <a:ext cx="7966364" cy="830960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Innovators Remain Hopeful That User-Generated Health Data Will Be Clinically Relevant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01" y="990600"/>
            <a:ext cx="5638800" cy="990600"/>
          </a:xfrm>
          <a:prstGeom prst="rect">
            <a:avLst/>
          </a:prstGeom>
          <a:solidFill>
            <a:srgbClr val="1F738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Under NIH-sponsored study, </a:t>
            </a:r>
            <a:r>
              <a:rPr lang="en-US" dirty="0" err="1" smtClean="0">
                <a:latin typeface="Calibri" panose="020F0502020204030204" pitchFamily="34" charset="0"/>
              </a:rPr>
              <a:t>Azumio</a:t>
            </a:r>
            <a:r>
              <a:rPr lang="en-US" dirty="0" smtClean="0">
                <a:latin typeface="Calibri" panose="020F0502020204030204" pitchFamily="34" charset="0"/>
              </a:rPr>
              <a:t> contributed de-identified </a:t>
            </a:r>
            <a:r>
              <a:rPr lang="en-US" dirty="0" err="1" smtClean="0">
                <a:latin typeface="Calibri" panose="020F0502020204030204" pitchFamily="34" charset="0"/>
              </a:rPr>
              <a:t>anonymized</a:t>
            </a:r>
            <a:r>
              <a:rPr lang="en-US" dirty="0" smtClean="0">
                <a:latin typeface="Calibri" panose="020F0502020204030204" pitchFamily="34" charset="0"/>
              </a:rPr>
              <a:t> data of 5 million users to Stanford computer science researchers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681246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MobiHealthNews</a:t>
            </a:r>
            <a:r>
              <a:rPr lang="en-US" sz="1600" dirty="0" smtClean="0"/>
              <a:t>, November 17, 2015</a:t>
            </a:r>
            <a:endParaRPr lang="en-US" sz="1600" dirty="0"/>
          </a:p>
        </p:txBody>
      </p:sp>
      <p:pic>
        <p:nvPicPr>
          <p:cNvPr id="7" name="Content Placeholder 6" descr="azumio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r="604"/>
          <a:stretch/>
        </p:blipFill>
        <p:spPr>
          <a:xfrm>
            <a:off x="6085201" y="990600"/>
            <a:ext cx="2601599" cy="47064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46401" y="1981200"/>
            <a:ext cx="2819400" cy="3733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Types of Data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Heart Rate</a:t>
            </a:r>
          </a:p>
          <a:p>
            <a:r>
              <a:rPr lang="en-US" dirty="0">
                <a:latin typeface="Calibri" panose="020F0502020204030204" pitchFamily="34" charset="0"/>
              </a:rPr>
              <a:t>Sleep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Activity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Walking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Running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Cycling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Working Out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Calories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Food Categories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Photographs of Food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801" y="1981200"/>
            <a:ext cx="2819400" cy="3733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Broad Latitude for Research Inquiry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Hypothesis generation, including: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Gait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Mobility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Combined with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</a:rPr>
              <a:t>G</a:t>
            </a:r>
            <a:r>
              <a:rPr lang="en-US" dirty="0" smtClean="0">
                <a:latin typeface="Calibri" panose="020F0502020204030204" pitchFamily="34" charset="0"/>
              </a:rPr>
              <a:t>eographic </a:t>
            </a:r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Social </a:t>
            </a:r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edia Usage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660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077"/>
            <a:ext cx="7966364" cy="830960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Even Industry Believes in Promise of Consumer </a:t>
            </a:r>
            <a:r>
              <a:rPr lang="en-US" sz="2400" b="1" dirty="0" err="1" smtClean="0">
                <a:latin typeface="Calibri"/>
                <a:cs typeface="Calibri"/>
              </a:rPr>
              <a:t>Wearables</a:t>
            </a:r>
            <a:r>
              <a:rPr lang="en-US" sz="2400" b="1" dirty="0" smtClean="0">
                <a:latin typeface="Calibri"/>
                <a:cs typeface="Calibri"/>
              </a:rPr>
              <a:t>:</a:t>
            </a:r>
            <a:r>
              <a:rPr lang="en-US" sz="2400" b="1" dirty="0" smtClean="0">
                <a:latin typeface="Calibri"/>
                <a:cs typeface="Calibri"/>
              </a:rPr>
              <a:t/>
            </a:r>
            <a:br>
              <a:rPr lang="en-US" sz="2400" b="1" dirty="0" smtClean="0">
                <a:latin typeface="Calibri"/>
                <a:cs typeface="Calibri"/>
              </a:rPr>
            </a:br>
            <a:r>
              <a:rPr lang="en-US" sz="2400" b="1" dirty="0" smtClean="0">
                <a:latin typeface="Calibri"/>
                <a:cs typeface="Calibri"/>
              </a:rPr>
              <a:t>Aetna and Johnson &amp; Johnson Support Novel Clinical Trial 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5" name="Content Placeholder 4" descr="Zio by iRhyth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3" b="-2833"/>
          <a:stretch>
            <a:fillRect/>
          </a:stretch>
        </p:blipFill>
        <p:spPr>
          <a:xfrm>
            <a:off x="1066800" y="1524000"/>
            <a:ext cx="3470563" cy="19649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mii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04" y="1066800"/>
            <a:ext cx="2089711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174" y="5746837"/>
            <a:ext cx="500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Scripps Translational Science Institute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038600"/>
            <a:ext cx="8305800" cy="1754327"/>
          </a:xfrm>
          <a:prstGeom prst="rect">
            <a:avLst/>
          </a:prstGeom>
          <a:solidFill>
            <a:srgbClr val="F0AB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Study for improved detection of atrial fibrillation</a:t>
            </a:r>
          </a:p>
          <a:p>
            <a:endParaRPr lang="en-US" dirty="0">
              <a:solidFill>
                <a:srgbClr val="F2F2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2F2F2"/>
                </a:solidFill>
              </a:rPr>
              <a:t>Is continuous monitoring with medical-grade </a:t>
            </a:r>
            <a:r>
              <a:rPr lang="en-US" dirty="0" err="1" smtClean="0">
                <a:solidFill>
                  <a:srgbClr val="F2F2F2"/>
                </a:solidFill>
              </a:rPr>
              <a:t>Zio</a:t>
            </a:r>
            <a:r>
              <a:rPr lang="en-US" dirty="0" smtClean="0">
                <a:solidFill>
                  <a:srgbClr val="F2F2F2"/>
                </a:solidFill>
              </a:rPr>
              <a:t> </a:t>
            </a:r>
            <a:r>
              <a:rPr lang="en-US" dirty="0" err="1" smtClean="0">
                <a:solidFill>
                  <a:srgbClr val="F2F2F2"/>
                </a:solidFill>
              </a:rPr>
              <a:t>biopatch</a:t>
            </a:r>
            <a:r>
              <a:rPr lang="en-US" dirty="0" smtClean="0">
                <a:solidFill>
                  <a:srgbClr val="F2F2F2"/>
                </a:solidFill>
              </a:rPr>
              <a:t> better at detection than usual standard of care (regular office visits)?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2F2F2"/>
                </a:solidFill>
              </a:rPr>
              <a:t>Can monitoring of heart rate and rhythm characteristics using an </a:t>
            </a:r>
            <a:r>
              <a:rPr lang="en-US" dirty="0" err="1" smtClean="0">
                <a:solidFill>
                  <a:srgbClr val="F2F2F2"/>
                </a:solidFill>
              </a:rPr>
              <a:t>Amiigo</a:t>
            </a:r>
            <a:r>
              <a:rPr lang="en-US" dirty="0" smtClean="0">
                <a:solidFill>
                  <a:srgbClr val="F2F2F2"/>
                </a:solidFill>
              </a:rPr>
              <a:t> wrist monitor also  improve detection of atrial fibrillation?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072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Lifestyle-Induced Disease Imposes Large Economic Burdens 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8229600" cy="1295400"/>
          </a:xfrm>
          <a:prstGeom prst="rect">
            <a:avLst/>
          </a:prstGeom>
          <a:solidFill>
            <a:srgbClr val="1F7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109 million 		Americans have 1+ chronic disease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$1.3 trillion		Economic burden in treatment and lost productivity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$220 billion		Potential savings by 2023 from modest improvements in 			prevention and treatment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457200" y="2438400"/>
            <a:ext cx="2590800" cy="3276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246175" tIns="205146" rIns="82058" bIns="82058"/>
          <a:lstStyle/>
          <a:p>
            <a:pPr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</a:pP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Key Recommendations</a:t>
            </a:r>
          </a:p>
          <a:p>
            <a:pPr marL="285750" indent="-285750"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  <a:buFont typeface="Arial"/>
              <a:buChar char="•"/>
            </a:pP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Healthcare system should create incentives for prevention</a:t>
            </a:r>
          </a:p>
          <a:p>
            <a:pPr marL="285750" indent="-285750"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  <a:buFont typeface="Arial"/>
              <a:buChar char="•"/>
            </a:pP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The U.S. should renew its commitment to healthy body weight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772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Source:  Milken Institute:  Chronic Disease and Wellness in America (2007, 2014)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Content Placeholder 10" descr="obesity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6" b="-3433"/>
          <a:stretch/>
        </p:blipFill>
        <p:spPr>
          <a:xfrm>
            <a:off x="3048000" y="2971800"/>
            <a:ext cx="5680364" cy="2663302"/>
          </a:xfrm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200400" y="2438400"/>
            <a:ext cx="312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246175" tIns="205146" rIns="82058" bIns="82058"/>
          <a:lstStyle/>
          <a:p>
            <a:pPr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</a:pP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Adult Obesity Rates**</a:t>
            </a:r>
            <a:endParaRPr lang="en-US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441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077"/>
            <a:ext cx="7966364" cy="830960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For Health Clubs, Partner With Health Care To Deliver Objectively Measured Health Benefits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1295400"/>
          </a:xfrm>
          <a:prstGeom prst="rect">
            <a:avLst/>
          </a:prstGeom>
          <a:solidFill>
            <a:srgbClr val="1F7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($0.52)	Loss for each dollar spent in lifestyle management programs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$3.78	Savings for each dollar spent in disease management programs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$6 </a:t>
            </a:r>
            <a:r>
              <a:rPr lang="en-US" dirty="0" err="1" smtClean="0">
                <a:latin typeface="Calibri" panose="020F0502020204030204" pitchFamily="34" charset="0"/>
              </a:rPr>
              <a:t>bil</a:t>
            </a:r>
            <a:r>
              <a:rPr lang="en-US" dirty="0" smtClean="0">
                <a:latin typeface="Calibri" panose="020F0502020204030204" pitchFamily="34" charset="0"/>
              </a:rPr>
              <a:t>	Size of corporate wellness industry (compared to $1.3T economic burden)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456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 Rand Wellness Programs Study (2014)</a:t>
            </a:r>
            <a:endParaRPr lang="en-US" sz="1600" dirty="0"/>
          </a:p>
        </p:txBody>
      </p:sp>
      <p:pic>
        <p:nvPicPr>
          <p:cNvPr id="7" name="Content Placeholder 6" descr="wellness program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" b="-933"/>
          <a:stretch/>
        </p:blipFill>
        <p:spPr>
          <a:xfrm>
            <a:off x="381000" y="2438400"/>
            <a:ext cx="8437064" cy="2895600"/>
          </a:xfrm>
        </p:spPr>
      </p:pic>
      <p:sp>
        <p:nvSpPr>
          <p:cNvPr id="8" name="Rectangle 7"/>
          <p:cNvSpPr/>
          <p:nvPr/>
        </p:nvSpPr>
        <p:spPr>
          <a:xfrm>
            <a:off x="381000" y="5257800"/>
            <a:ext cx="84582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Avoid Comparisons with Traditional Corporate Wellness Programs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139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864"/>
            <a:ext cx="8497573" cy="536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56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What Is Value?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3" y="1200150"/>
            <a:ext cx="846160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068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Changing Focus from Volume to Value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4400"/>
            <a:ext cx="83655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53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8728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Obama Administration Sets Agenda for Value-Based Payment</a:t>
            </a:r>
            <a:endParaRPr lang="en-US" sz="2400" b="1" dirty="0"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036717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281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7" y="414340"/>
            <a:ext cx="8477262" cy="53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41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of Value-Based Models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6800"/>
            <a:ext cx="8458200" cy="497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132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70274"/>
            <a:ext cx="7966075" cy="461576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About Today’s Presenter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8150" y="6253163"/>
            <a:ext cx="5886450" cy="201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4" descr="https://media.licdn.com/mpr/mpr/shrinknp_400_400/p/1/005/06c/288/2acc6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8" y="1115184"/>
            <a:ext cx="2511262" cy="25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5922" y="1418272"/>
            <a:ext cx="3417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Jill DeGraff Thorpe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Partner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Manatt Phelps &amp; Phillips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Washington D.C.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JThorpe@manatt.com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202.585.6656 (w)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66634" y="3810000"/>
            <a:ext cx="8220166" cy="213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246175" tIns="205146" rIns="82058" bIns="82058"/>
          <a:lstStyle/>
          <a:p>
            <a:pPr marL="153859" indent="-153859"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bg1"/>
                </a:solidFill>
                <a:latin typeface="Arial" pitchFamily="34" charset="0"/>
              </a:rPr>
              <a:t>Provides strategic advice,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data security and privacy counsel and commercial transactions expertise for </a:t>
            </a:r>
            <a:r>
              <a:rPr lang="en-US" altLang="en-US" sz="1600" b="1" dirty="0">
                <a:solidFill>
                  <a:schemeClr val="bg1"/>
                </a:solidFill>
                <a:latin typeface="Arial" pitchFamily="34" charset="0"/>
              </a:rPr>
              <a:t>connected health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start-ups, and for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Arial" pitchFamily="34" charset="0"/>
              </a:rPr>
              <a:t>payors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 and healthcare providers integrating innovative health technologies into care delivery programs.</a:t>
            </a:r>
            <a:endParaRPr lang="en-US" altLang="en-US" sz="1600" b="1" dirty="0">
              <a:solidFill>
                <a:schemeClr val="bg1"/>
              </a:solidFill>
              <a:latin typeface="Arial" pitchFamily="34" charset="0"/>
            </a:endParaRPr>
          </a:p>
          <a:p>
            <a:pPr marL="153859" indent="-153859" defTabSz="914608">
              <a:spcBef>
                <a:spcPts val="359"/>
              </a:spcBef>
              <a:spcAft>
                <a:spcPct val="50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</a:rPr>
              <a:t>Previously, GC / VP Strategy  for  AFrame Digital, an early pioneer in wearable wristwatch monitors  and FDA-cleared, cloud-based remote monitoring.</a:t>
            </a:r>
            <a:endParaRPr lang="en-US" alt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343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Episode-Based (“Bundled”) Payments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4469"/>
            <a:ext cx="8399106" cy="473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677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Savings/Shared Risk Arrangement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7568"/>
            <a:ext cx="8305800" cy="42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22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Capitated Payments to Providers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4" y="1066800"/>
            <a:ext cx="87929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71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94407" cy="526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1619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Medicare Timeline/Goals for Reform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6" y="933450"/>
            <a:ext cx="7014784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067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Medicare Bundled Payments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07178"/>
            <a:ext cx="8534401" cy="483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996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2136"/>
            <a:ext cx="7966364" cy="46162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Medicare and CHIP Reauthorization Act of 2015 (</a:t>
            </a:r>
            <a:r>
              <a:rPr lang="en-US" sz="2400" b="1" dirty="0" err="1">
                <a:latin typeface="Calibri" panose="020F0502020204030204" pitchFamily="34" charset="0"/>
              </a:rPr>
              <a:t>MACRA</a:t>
            </a:r>
            <a:r>
              <a:rPr lang="en-US" sz="2400" b="1" dirty="0"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4244"/>
            <a:ext cx="8534400" cy="49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37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Progress of Commercial </a:t>
            </a:r>
            <a:r>
              <a:rPr lang="en-US" sz="2400" b="1" dirty="0" err="1">
                <a:latin typeface="Calibri" panose="020F0502020204030204" pitchFamily="34" charset="0"/>
              </a:rPr>
              <a:t>Payors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Towards Value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" y="1066800"/>
            <a:ext cx="858630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800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077"/>
            <a:ext cx="8118764" cy="830960"/>
          </a:xfrm>
        </p:spPr>
        <p:txBody>
          <a:bodyPr/>
          <a:lstStyle/>
          <a:p>
            <a:r>
              <a:rPr lang="en-US" sz="2400" b="1" dirty="0" smtClean="0">
                <a:latin typeface="Arial"/>
                <a:cs typeface="Arial"/>
              </a:rPr>
              <a:t>Health Care’s Shift To Value Is Real, And Accelerating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" y="807255"/>
            <a:ext cx="8394407" cy="526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892076"/>
            <a:ext cx="8153400" cy="3200400"/>
          </a:xfrm>
          <a:prstGeom prst="rect">
            <a:avLst/>
          </a:prstGeom>
          <a:solidFill>
            <a:srgbClr val="1F738D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28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As healthcare providers assume more financial risk for the health of a given population, they are open to strategies that  improve prevention, reduce medical spend and help them acquire more plan members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236184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Financial risk makes providers more flexible about using nonclinical services to achieve desirable health goals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Yet, value must be tied to objective measures of performance, like biometric indicators against baselines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KPIs spare providers from reviewing nonclinical data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105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The Benefits of Organization Firewalls for HIPAA Entities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94577"/>
            <a:ext cx="8382000" cy="5201423"/>
          </a:xfrm>
          <a:prstGeom prst="rect">
            <a:avLst/>
          </a:prstGeom>
          <a:solidFill>
            <a:srgbClr val="1F738D"/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For HIPAA covered entities, a firewall that prevents them from accessing user-generated health data –</a:t>
            </a:r>
          </a:p>
          <a:p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shifts burden to health club to make that data actionable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Reduces burden for them to figure out its clinical relevance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Alleviates responsibilities for securing the data and making it accessible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Eliminates risk of a plaintiff alleging that a health care provider committed an injury by not evaluating user-generated health data in the provider’s data warehouse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065218"/>
            <a:ext cx="8382000" cy="1069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53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About Manatt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2" r="2632"/>
          <a:stretch/>
        </p:blipFill>
        <p:spPr bwMode="auto">
          <a:xfrm>
            <a:off x="188347" y="914400"/>
            <a:ext cx="8574653" cy="381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5925" y="4800600"/>
            <a:ext cx="39830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Nationally Ranked Law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Advertising, Marketing &amp;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Entertainment 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800600"/>
            <a:ext cx="3983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Strategy Consulting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Manatt Health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Manatt Digital Media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8150" y="6253163"/>
            <a:ext cx="5886450" cy="201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480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Regulatory Rules Change If a Club Shares Data with Providers</a:t>
            </a:r>
            <a:endParaRPr lang="en-US" sz="2400" b="1" dirty="0"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54675"/>
              </p:ext>
            </p:extLst>
          </p:nvPr>
        </p:nvGraphicFramePr>
        <p:xfrm>
          <a:off x="362858" y="1008529"/>
          <a:ext cx="8312727" cy="470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5818909" y="1277471"/>
            <a:ext cx="2840182" cy="443752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899728" y="1385737"/>
            <a:ext cx="2775857" cy="202185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err="1" smtClean="0"/>
              <a:t>HHS</a:t>
            </a:r>
            <a:r>
              <a:rPr lang="en-US" dirty="0" smtClean="0"/>
              <a:t>/OCR – HIPAA</a:t>
            </a:r>
          </a:p>
          <a:p>
            <a:pPr algn="ctr"/>
            <a:r>
              <a:rPr lang="en-US" dirty="0"/>
              <a:t>Privacy</a:t>
            </a:r>
          </a:p>
          <a:p>
            <a:pPr algn="ctr"/>
            <a:r>
              <a:rPr lang="en-US" dirty="0"/>
              <a:t>Data Security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Permissible Use Authorization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3" y="3630706"/>
            <a:ext cx="1731818" cy="119085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FTC </a:t>
            </a:r>
          </a:p>
          <a:p>
            <a:pPr algn="ctr"/>
            <a:r>
              <a:rPr lang="en-US" dirty="0" smtClean="0"/>
              <a:t>Fair Business Practices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363" y="1404948"/>
            <a:ext cx="1870364" cy="146785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ONC – </a:t>
            </a:r>
            <a:r>
              <a:rPr lang="en-US" dirty="0" err="1" smtClean="0"/>
              <a:t>MU3</a:t>
            </a:r>
            <a:endParaRPr lang="en-US" dirty="0" smtClean="0"/>
          </a:p>
          <a:p>
            <a:pPr algn="ctr"/>
            <a:r>
              <a:rPr lang="en-US" dirty="0" smtClean="0"/>
              <a:t>Privacy </a:t>
            </a:r>
          </a:p>
          <a:p>
            <a:pPr algn="ctr"/>
            <a:r>
              <a:rPr lang="en-US" dirty="0" smtClean="0"/>
              <a:t>Data Security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Patient Access</a:t>
            </a:r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363" y="5742057"/>
            <a:ext cx="8329222" cy="3539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TCPA, COPPA and State Laws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90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FTC Requires Health Clubs To Protect Personal Health Data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2928" indent="-285750"/>
            <a:r>
              <a:rPr lang="en-US" dirty="0" smtClean="0"/>
              <a:t>Establish and maintain a comprehensive information security program with administrative technical and physical safeguards</a:t>
            </a:r>
          </a:p>
          <a:p>
            <a:pPr marL="272928" indent="-285750"/>
            <a:r>
              <a:rPr lang="en-US" dirty="0" smtClean="0"/>
              <a:t>Designate an employee(s) to coordinate and be accountable for program</a:t>
            </a:r>
          </a:p>
          <a:p>
            <a:pPr marL="272928" indent="-285750"/>
            <a:r>
              <a:rPr lang="en-US" dirty="0" smtClean="0"/>
              <a:t>Identify threats to the security, confidentiality and integrity of personal information that could result from unauthorized disclosure, misuse, loss, alteration, destruction or other compromise. </a:t>
            </a:r>
          </a:p>
          <a:p>
            <a:pPr marL="272928" indent="-285750"/>
            <a:r>
              <a:rPr lang="en-US" dirty="0" smtClean="0"/>
              <a:t>Assess the sufficiency of administrative, physical and technical safeguards, such as</a:t>
            </a:r>
          </a:p>
          <a:p>
            <a:pPr marL="526511" lvl="1" indent="-285750"/>
            <a:r>
              <a:rPr lang="en-US" dirty="0" smtClean="0"/>
              <a:t>Employee training and management</a:t>
            </a:r>
          </a:p>
          <a:p>
            <a:pPr marL="526511" lvl="1" indent="-285750"/>
            <a:r>
              <a:rPr lang="en-US" dirty="0" smtClean="0"/>
              <a:t>Information systems, including network and software design, information processing, storage, transmission and disposal</a:t>
            </a:r>
          </a:p>
          <a:p>
            <a:pPr marL="526511" lvl="1" indent="-285750"/>
            <a:r>
              <a:rPr lang="en-US" dirty="0" smtClean="0"/>
              <a:t>Prevention, detection and response to attacks, intrusions or other system  failures</a:t>
            </a:r>
          </a:p>
          <a:p>
            <a:pPr marL="272928" indent="-285750"/>
            <a:r>
              <a:rPr lang="en-US" dirty="0" smtClean="0"/>
              <a:t>Design and implement reasonable safeguards to control risks identified through risk assessment, and regular testing or monitoring of the effectiveness of the safeguards’ key controls, systems, procedures</a:t>
            </a:r>
          </a:p>
          <a:p>
            <a:pPr marL="272928" indent="-285750"/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solidFill>
            <a:srgbClr val="1F738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Sample Security Program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8302792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2928" indent="-285750"/>
            <a:r>
              <a:rPr lang="en-US" dirty="0" smtClean="0"/>
              <a:t>Develop and use reasonable steps to select and retain service providers capable of appropriately safeguarding personal information of members, and contractually bind these providers to uphold the safeguards</a:t>
            </a:r>
          </a:p>
          <a:p>
            <a:pPr marL="272928" indent="-285750"/>
            <a:r>
              <a:rPr lang="en-US" dirty="0" smtClean="0"/>
              <a:t>Evaluate and adjust information security program in light of testing and monitoring, material changes to operations or business arrangements</a:t>
            </a:r>
          </a:p>
          <a:p>
            <a:pPr marL="272928" indent="-285750"/>
            <a:r>
              <a:rPr lang="en-US" dirty="0" smtClean="0"/>
              <a:t>Obtain initial and periodic assessments and reports from a qualified, objective, independent third-party professional </a:t>
            </a:r>
          </a:p>
          <a:p>
            <a:pPr marL="526511" lvl="1" indent="-285750"/>
            <a:r>
              <a:rPr lang="en-US" dirty="0" smtClean="0"/>
              <a:t>Certified Information System Security Professional (</a:t>
            </a:r>
            <a:r>
              <a:rPr lang="en-US" dirty="0" err="1" smtClean="0"/>
              <a:t>CISSP</a:t>
            </a:r>
            <a:r>
              <a:rPr lang="en-US" dirty="0" smtClean="0"/>
              <a:t>) or Certified Information Systems Auditor (</a:t>
            </a:r>
            <a:r>
              <a:rPr lang="en-US" dirty="0" err="1" smtClean="0"/>
              <a:t>CISA</a:t>
            </a:r>
            <a:r>
              <a:rPr lang="en-US" dirty="0" smtClean="0"/>
              <a:t>)</a:t>
            </a:r>
          </a:p>
          <a:p>
            <a:pPr marL="526511" lvl="1" indent="-285750"/>
            <a:r>
              <a:rPr lang="en-US" dirty="0" smtClean="0"/>
              <a:t>Global Information Assurance Certification (</a:t>
            </a:r>
            <a:r>
              <a:rPr lang="en-US" dirty="0" err="1" smtClean="0"/>
              <a:t>GIAC</a:t>
            </a:r>
            <a:r>
              <a:rPr lang="en-US" dirty="0" smtClean="0"/>
              <a:t>) from </a:t>
            </a:r>
            <a:r>
              <a:rPr lang="en-US" dirty="0" err="1" smtClean="0"/>
              <a:t>theSysAdmin</a:t>
            </a:r>
            <a:r>
              <a:rPr lang="en-US" dirty="0" smtClean="0"/>
              <a:t>, Audit, Network, Security (SANS) Institute</a:t>
            </a:r>
          </a:p>
          <a:p>
            <a:pPr marL="526511" lvl="1" indent="-285750"/>
            <a:r>
              <a:rPr lang="en-US" dirty="0" smtClean="0"/>
              <a:t>Other qualified organizations approved by FTC.</a:t>
            </a:r>
          </a:p>
          <a:p>
            <a:pPr marL="272928" indent="-285750"/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382000" cy="461665"/>
          </a:xfrm>
          <a:prstGeom prst="rect">
            <a:avLst/>
          </a:prstGeom>
          <a:solidFill>
            <a:srgbClr val="1F738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Sample Security Program Requirements (continued)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FTC Requires Health Clubs To Protect Personal Health Data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878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Consequences for Health Clubs of HIPAA Compliance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065218"/>
            <a:ext cx="8382000" cy="1069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5637" y="1219200"/>
            <a:ext cx="8347363" cy="4419600"/>
          </a:xfrm>
          <a:solidFill>
            <a:srgbClr val="1F738D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Subject to more prescribed privacy, security, breach notification and enforcement rules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Directly liable for violations as a “Business Associates”, w/ or w/o contract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Civil money penalties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Responsible for fulfilling HIPAA individual rights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right to request a restriction on use;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right to request access and copy of PHI;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right to receive an accounting of disclosures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Use of PHI for marketing sharply curtailed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ale of PHI prohibited without express written authorization</a:t>
            </a:r>
          </a:p>
          <a:p>
            <a:pPr marL="0" indent="-12822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3600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26927"/>
            <a:ext cx="8305800" cy="341632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To review privacy policies, terms of use and data security of mobile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apps and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wearables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incorporated into club programming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Before exchanging any personal health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data with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a healthcare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including biometric values to track performance, </a:t>
            </a: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negotiate performance-based contracts with health plans or health care networks.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member consent policies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To develop privacy and data security policies and procedures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Advice:  Consult with Counsel</a:t>
            </a:r>
            <a:endParaRPr lang="en-US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2586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Thank You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5334000"/>
            <a:ext cx="79248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www.Manatt.com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2" r="2632"/>
          <a:stretch/>
        </p:blipFill>
        <p:spPr bwMode="auto">
          <a:xfrm>
            <a:off x="188347" y="914400"/>
            <a:ext cx="8574653" cy="381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5924" y="4800600"/>
            <a:ext cx="8347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Los Angeles, Irvine, San Francisco, Palo Alto, Sacramento, New York City, Albany and Washington DC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8150" y="6253163"/>
            <a:ext cx="5886450" cy="201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642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Building A Model For Monetizing Personal Health Data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2727" cy="2438400"/>
          </a:xfrm>
        </p:spPr>
        <p:txBody>
          <a:bodyPr/>
          <a:lstStyle/>
          <a:p>
            <a:r>
              <a:rPr lang="en-US" dirty="0" smtClean="0"/>
              <a:t>C2C	Social networks share their favorite playlists</a:t>
            </a:r>
          </a:p>
          <a:p>
            <a:r>
              <a:rPr lang="en-US" dirty="0" smtClean="0"/>
              <a:t>B2C:	Integrate music streaming platform with mobile health apps or 	</a:t>
            </a:r>
            <a:r>
              <a:rPr lang="en-US" dirty="0" err="1" smtClean="0"/>
              <a:t>wearables</a:t>
            </a:r>
            <a:r>
              <a:rPr lang="en-US" dirty="0" smtClean="0"/>
              <a:t> for social networks to share playlists for exercise</a:t>
            </a:r>
          </a:p>
          <a:p>
            <a:r>
              <a:rPr lang="en-US" dirty="0" smtClean="0"/>
              <a:t>B2C:	Let social networks to create health challenges to unlock their favorite 	playlists</a:t>
            </a:r>
          </a:p>
          <a:p>
            <a:r>
              <a:rPr lang="en-US" dirty="0" smtClean="0"/>
              <a:t>B2B: </a:t>
            </a:r>
            <a:r>
              <a:rPr lang="en-US" dirty="0" smtClean="0"/>
              <a:t>	Let coaches, instructors or celebrities create health challenges to 	unlock their playlists</a:t>
            </a:r>
          </a:p>
          <a:p>
            <a:r>
              <a:rPr lang="en-US" dirty="0" smtClean="0"/>
              <a:t>B2B:   Create highly configurable or branded platforms for clubs to create	</a:t>
            </a:r>
            <a:r>
              <a:rPr lang="en-US" dirty="0" smtClean="0"/>
              <a:t>comprehensive, entertainment-inspired </a:t>
            </a:r>
            <a:r>
              <a:rPr lang="en-US" dirty="0" smtClean="0"/>
              <a:t>health challenge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382000" cy="1631216"/>
          </a:xfrm>
          <a:prstGeom prst="rect">
            <a:avLst/>
          </a:prstGeom>
          <a:solidFill>
            <a:srgbClr val="1F738D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Use consumer entertainment and social media to inspire activity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Use activity data – even the number of unlocked playlists – as interim process measures to gauge progress towards member health goals 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Use biometrics as key performance indicators of value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Get paid by the healthcare system for delivering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6019800"/>
            <a:ext cx="8382000" cy="1069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36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Business Thesis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8153400" cy="4648200"/>
          </a:xfrm>
          <a:prstGeom prst="rect">
            <a:avLst/>
          </a:prstGeom>
          <a:solidFill>
            <a:srgbClr val="1F738D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Unlike physicians, certified club staff can devise and execute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nonclinical, consumer-directed  programming that makes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personal health data actionable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Health clubs can leverage their expertise in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consumer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marketing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When defining your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mHealth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strategy–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Simplify selection from overwhelming array of incomplete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mHealth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apps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Simplify data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Integrate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lifestyle, diet and exercise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Maximize connectivity, communication, functionality, social media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Unify user experience with your club’s physical and virtual environments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Deliver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high production value</a:t>
            </a: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Quantify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impact of modest improvements in prevention and reduced treatment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Target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members with 1+ chronic conditions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Negotiate contracts with healthcare providers, employers and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payors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that tie payments to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measurable achievement of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objective health indicators (BMI, weight,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bp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A1c)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Deliver results at less cost than clinical programs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715000"/>
            <a:ext cx="8229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2F2F2"/>
                </a:solidFill>
              </a:rPr>
              <a:t>Be the partner where people play and near where they live and </a:t>
            </a:r>
            <a:r>
              <a:rPr lang="en-US" dirty="0" err="1" smtClean="0">
                <a:solidFill>
                  <a:srgbClr val="F2F2F2"/>
                </a:solidFill>
              </a:rPr>
              <a:t>work.</a:t>
            </a:r>
            <a:r>
              <a:rPr lang="en-US" dirty="0" err="1" smtClean="0">
                <a:solidFill>
                  <a:schemeClr val="accent1"/>
                </a:solidFill>
              </a:rPr>
              <a:t>out</a:t>
            </a:r>
            <a:r>
              <a:rPr lang="en-US" dirty="0" smtClean="0">
                <a:solidFill>
                  <a:schemeClr val="accent1"/>
                </a:solidFill>
              </a:rPr>
              <a:t> You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50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Personal</a:t>
            </a:r>
            <a:r>
              <a:rPr lang="en-US" dirty="0" smtClean="0"/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Health</a:t>
            </a:r>
            <a:r>
              <a:rPr lang="en-US" dirty="0" smtClean="0"/>
              <a:t> </a:t>
            </a:r>
            <a:r>
              <a:rPr lang="en-US" sz="2400" b="1" dirty="0">
                <a:latin typeface="Calibri" panose="020F0502020204030204" pitchFamily="34" charset="0"/>
              </a:rPr>
              <a:t>D</a:t>
            </a:r>
            <a:r>
              <a:rPr lang="en-US" sz="2400" b="1" dirty="0" smtClean="0">
                <a:latin typeface="Calibri" panose="020F0502020204030204" pitchFamily="34" charset="0"/>
              </a:rPr>
              <a:t>ata Is Proliferating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smtClean="0">
                <a:latin typeface="Calibri" panose="020F0502020204030204" pitchFamily="34" charset="0"/>
              </a:rPr>
              <a:t>But It’s Fragmented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 descr="growth of mhealth app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" b="611"/>
          <a:stretch/>
        </p:blipFill>
        <p:spPr>
          <a:xfrm>
            <a:off x="381000" y="2895600"/>
            <a:ext cx="8382000" cy="2706341"/>
          </a:xfrm>
          <a:prstGeom prst="rect">
            <a:avLst/>
          </a:prstGeom>
          <a:ln w="190500" cap="sq">
            <a:solidFill>
              <a:srgbClr val="F0AB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8382000" cy="1828800"/>
          </a:xfrm>
          <a:prstGeom prst="rect">
            <a:avLst/>
          </a:prstGeom>
          <a:solidFill>
            <a:srgbClr val="1F738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76 million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smartwatches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activity trackers will ship in YE2015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165,000+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mHealth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apps on Apple App Store and Google Play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mHealth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apps on the Apple App Store more than doubled from 2013 to 2015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56489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“Patient Adoption of </a:t>
            </a:r>
            <a:r>
              <a:rPr lang="en-US" sz="1400" dirty="0" err="1" smtClean="0"/>
              <a:t>mHealth</a:t>
            </a:r>
            <a:r>
              <a:rPr lang="en-US" sz="1400" dirty="0" smtClean="0"/>
              <a:t>:  Use, Evidence and Remaining Barriers to Mainstream Acceptance”, IMS Institute for Healthcare Informatics, </a:t>
            </a:r>
            <a:r>
              <a:rPr lang="en-US" sz="1400" dirty="0" err="1" smtClean="0"/>
              <a:t>Septmber</a:t>
            </a:r>
            <a:r>
              <a:rPr lang="en-US" sz="1400" dirty="0" smtClean="0"/>
              <a:t>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63401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65% of </a:t>
            </a:r>
            <a:r>
              <a:rPr lang="en-US" sz="2400" b="1" dirty="0" err="1" smtClean="0">
                <a:latin typeface="Calibri"/>
                <a:cs typeface="Calibri"/>
              </a:rPr>
              <a:t>mHealth</a:t>
            </a:r>
            <a:r>
              <a:rPr lang="en-US" sz="2400" b="1" dirty="0" smtClean="0">
                <a:latin typeface="Calibri"/>
                <a:cs typeface="Calibri"/>
              </a:rPr>
              <a:t> Apps Relate </a:t>
            </a:r>
            <a:r>
              <a:rPr lang="en-US" sz="2400" b="1" dirty="0">
                <a:latin typeface="Calibri"/>
                <a:cs typeface="Calibri"/>
              </a:rPr>
              <a:t>T</a:t>
            </a:r>
            <a:r>
              <a:rPr lang="en-US" sz="2400" b="1" dirty="0" smtClean="0">
                <a:latin typeface="Calibri"/>
                <a:cs typeface="Calibri"/>
              </a:rPr>
              <a:t>o Fitness, Lifestyle and Diet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Motionsoft Webinar Series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2514600" cy="40386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Most </a:t>
            </a:r>
            <a:r>
              <a:rPr lang="en-US" b="1" dirty="0" err="1" smtClean="0">
                <a:latin typeface="Calibri" panose="020F0502020204030204" pitchFamily="34" charset="0"/>
              </a:rPr>
              <a:t>mHealth</a:t>
            </a:r>
            <a:r>
              <a:rPr lang="en-US" b="1" dirty="0" smtClean="0">
                <a:latin typeface="Calibri" panose="020F0502020204030204" pitchFamily="34" charset="0"/>
              </a:rPr>
              <a:t> apps have limited functionality  (education, mostly)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10% connect with a device or sensor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65% connect to social media</a:t>
            </a: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Only 2% connect with healthcare providers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9" name="Content Placeholder 8" descr="breakdown of mhealth app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" b="-3110"/>
          <a:stretch/>
        </p:blipFill>
        <p:spPr>
          <a:xfrm>
            <a:off x="3120615" y="1497106"/>
            <a:ext cx="5489985" cy="3989294"/>
          </a:xfrm>
        </p:spPr>
      </p:pic>
    </p:spTree>
    <p:extLst>
      <p:ext uri="{BB962C8B-B14F-4D97-AF65-F5344CB8AC3E}">
        <p14:creationId xmlns:p14="http://schemas.microsoft.com/office/powerpoint/2010/main" val="27517793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7"/>
            <a:ext cx="8194964" cy="830960"/>
          </a:xfrm>
        </p:spPr>
        <p:txBody>
          <a:bodyPr/>
          <a:lstStyle/>
          <a:p>
            <a:r>
              <a:rPr lang="en-US" sz="2400" b="1" dirty="0">
                <a:latin typeface="Calibri"/>
                <a:cs typeface="Calibri"/>
              </a:rPr>
              <a:t>“Your Doctor Doesn’t Want to Hear About Your </a:t>
            </a:r>
            <a:r>
              <a:rPr lang="en-US" sz="2400" b="1" dirty="0" smtClean="0">
                <a:latin typeface="Calibri"/>
                <a:cs typeface="Calibri"/>
              </a:rPr>
              <a:t>Tracking </a:t>
            </a:r>
            <a:r>
              <a:rPr lang="en-US" sz="2400" b="1" dirty="0">
                <a:latin typeface="Calibri"/>
                <a:cs typeface="Calibri"/>
              </a:rPr>
              <a:t>Data”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3657600" cy="3733800"/>
          </a:xfrm>
          <a:prstGeom prst="rect">
            <a:avLst/>
          </a:prstGeom>
          <a:solidFill>
            <a:srgbClr val="1F7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dirty="0" smtClean="0">
                <a:latin typeface="Calibri" panose="020F0502020204030204" pitchFamily="34" charset="0"/>
              </a:rPr>
              <a:t>After comparing data reported by consumer </a:t>
            </a:r>
            <a:r>
              <a:rPr lang="en-US" dirty="0" err="1" smtClean="0">
                <a:latin typeface="Calibri" panose="020F0502020204030204" pitchFamily="34" charset="0"/>
              </a:rPr>
              <a:t>wearables</a:t>
            </a:r>
            <a:r>
              <a:rPr lang="en-US" dirty="0" smtClean="0">
                <a:latin typeface="Calibri" panose="020F0502020204030204" pitchFamily="34" charset="0"/>
              </a:rPr>
              <a:t> to relevant clinical gold standards in multiple studies, researchers at </a:t>
            </a:r>
            <a:r>
              <a:rPr lang="en-US" dirty="0">
                <a:latin typeface="Calibri" panose="020F0502020204030204" pitchFamily="34" charset="0"/>
              </a:rPr>
              <a:t>UCSF Center for Digital Health Innovation </a:t>
            </a:r>
            <a:r>
              <a:rPr lang="en-US" dirty="0" smtClean="0">
                <a:latin typeface="Calibri" panose="020F0502020204030204" pitchFamily="34" charset="0"/>
              </a:rPr>
              <a:t>found very few that were as reliable as a medical-grade device.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“Clinicians can’t do a lot with the number of steps you’ve taken in a day”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Rosenblum</a:t>
            </a:r>
            <a:r>
              <a:rPr lang="en-US" sz="1600" dirty="0" smtClean="0"/>
              <a:t>, MIT Technology Review, November 24, 2015</a:t>
            </a:r>
            <a:endParaRPr lang="en-US" sz="1600" dirty="0"/>
          </a:p>
        </p:txBody>
      </p:sp>
      <p:pic>
        <p:nvPicPr>
          <p:cNvPr id="5" name="Content Placeholder 4" descr="doc and fitness tracker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r="-507"/>
          <a:stretch/>
        </p:blipFill>
        <p:spPr>
          <a:xfrm>
            <a:off x="4403572" y="1219200"/>
            <a:ext cx="4327528" cy="4267200"/>
          </a:xfrm>
        </p:spPr>
      </p:pic>
    </p:spTree>
    <p:extLst>
      <p:ext uri="{BB962C8B-B14F-4D97-AF65-F5344CB8AC3E}">
        <p14:creationId xmlns:p14="http://schemas.microsoft.com/office/powerpoint/2010/main" val="9508450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70409"/>
            <a:ext cx="7966364" cy="461628"/>
          </a:xfrm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But Doctors Are Happy If Others Achieve Results For Them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008529"/>
            <a:ext cx="8312727" cy="4173071"/>
          </a:xfrm>
        </p:spPr>
        <p:txBody>
          <a:bodyPr/>
          <a:lstStyle/>
          <a:p>
            <a:r>
              <a:rPr lang="en-US" b="1" dirty="0" err="1" smtClean="0"/>
              <a:t>Omada</a:t>
            </a:r>
            <a:r>
              <a:rPr lang="en-US" dirty="0" smtClean="0"/>
              <a:t> (diabetes) </a:t>
            </a:r>
          </a:p>
          <a:p>
            <a:pPr lvl="1"/>
            <a:r>
              <a:rPr lang="en-US" dirty="0" smtClean="0"/>
              <a:t>16-week, clinically validated weight loss reduction program for individuals at risk of developing Type 2 diabetes.  </a:t>
            </a:r>
            <a:r>
              <a:rPr lang="en-US" dirty="0"/>
              <a:t>Clients include Humana, Providence Health</a:t>
            </a:r>
            <a:endParaRPr lang="en-US" dirty="0" smtClean="0"/>
          </a:p>
          <a:p>
            <a:pPr lvl="1"/>
            <a:r>
              <a:rPr lang="en-US" dirty="0" smtClean="0"/>
              <a:t>Program includes wireless weight scale, mobile app and dedicated nonclinical coach </a:t>
            </a:r>
          </a:p>
          <a:p>
            <a:r>
              <a:rPr lang="en-US" b="1" dirty="0" err="1" smtClean="0"/>
              <a:t>Kurbo</a:t>
            </a:r>
            <a:r>
              <a:rPr lang="en-US" b="1" dirty="0" smtClean="0"/>
              <a:t> Health </a:t>
            </a:r>
            <a:r>
              <a:rPr lang="en-US" dirty="0" smtClean="0"/>
              <a:t>(obesity) – </a:t>
            </a:r>
          </a:p>
          <a:p>
            <a:pPr lvl="1"/>
            <a:r>
              <a:rPr lang="en-US" dirty="0" smtClean="0"/>
              <a:t>Clinically validated program for children, youth and families to overcome pediatric obesity</a:t>
            </a:r>
          </a:p>
          <a:p>
            <a:pPr lvl="1"/>
            <a:r>
              <a:rPr lang="en-US" dirty="0" smtClean="0"/>
              <a:t>Recently announced partnership with Humana</a:t>
            </a:r>
          </a:p>
          <a:p>
            <a:r>
              <a:rPr lang="en-US" b="1" dirty="0" err="1" smtClean="0"/>
              <a:t>Chrono</a:t>
            </a:r>
            <a:r>
              <a:rPr lang="en-US" b="1" dirty="0" smtClean="0"/>
              <a:t> Therapeutics </a:t>
            </a:r>
            <a:r>
              <a:rPr lang="en-US" dirty="0" smtClean="0"/>
              <a:t>(tobacco cessation)</a:t>
            </a:r>
          </a:p>
          <a:p>
            <a:pPr lvl="1"/>
            <a:r>
              <a:rPr lang="en-US" dirty="0" err="1" smtClean="0"/>
              <a:t>Pharma</a:t>
            </a:r>
            <a:r>
              <a:rPr lang="en-US" dirty="0" smtClean="0"/>
              <a:t> company combines wearable patch with companion mobile app and dedicated coaching</a:t>
            </a:r>
          </a:p>
          <a:p>
            <a:r>
              <a:rPr lang="en-US" b="1" dirty="0" smtClean="0"/>
              <a:t>Lantern Health </a:t>
            </a:r>
            <a:r>
              <a:rPr lang="en-US" dirty="0" smtClean="0"/>
              <a:t>(mental wellness)</a:t>
            </a:r>
          </a:p>
          <a:p>
            <a:pPr lvl="1"/>
            <a:r>
              <a:rPr lang="en-US" dirty="0" smtClean="0"/>
              <a:t>Mobile app-enabled coaching helps clients navigate </a:t>
            </a:r>
            <a:r>
              <a:rPr lang="en-US" dirty="0"/>
              <a:t>life stressors, </a:t>
            </a:r>
            <a:r>
              <a:rPr lang="en-US" dirty="0" smtClean="0"/>
              <a:t> </a:t>
            </a:r>
            <a:r>
              <a:rPr lang="en-US" dirty="0"/>
              <a:t>supported by one-on-one coaching  via text </a:t>
            </a:r>
            <a:r>
              <a:rPr lang="en-US" dirty="0" smtClean="0"/>
              <a:t>messaging.  </a:t>
            </a:r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assessment, </a:t>
            </a:r>
            <a:r>
              <a:rPr lang="en-US" dirty="0" smtClean="0"/>
              <a:t>goal-setting, personalized exercises, etc.</a:t>
            </a:r>
          </a:p>
          <a:p>
            <a:pPr lvl="1"/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Motionsoft</a:t>
            </a:r>
            <a:r>
              <a:rPr lang="en-US" dirty="0" smtClean="0">
                <a:solidFill>
                  <a:srgbClr val="FFFFFF"/>
                </a:solidFill>
              </a:rPr>
              <a:t> Webinar Series | </a:t>
            </a:r>
            <a:r>
              <a:rPr lang="en-US" dirty="0" err="1" smtClean="0">
                <a:solidFill>
                  <a:srgbClr val="FFFFFF"/>
                </a:solidFill>
              </a:rPr>
              <a:t>Manatt</a:t>
            </a:r>
            <a:r>
              <a:rPr lang="en-US" dirty="0" smtClean="0">
                <a:solidFill>
                  <a:srgbClr val="FFFFFF"/>
                </a:solidFill>
              </a:rPr>
              <a:t>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172670"/>
            <a:ext cx="8305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B2B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mobile app platforms for health clubs could make programs like these available to members, using gym’s appropriately licensed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staff.as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coaches.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01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Title Page - Client Presentation">
  <a:themeElements>
    <a:clrScheme name="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PP Standard Blue Template">
  <a:themeElements>
    <a:clrScheme name="MHS Colors">
      <a:dk1>
        <a:srgbClr val="000000"/>
      </a:dk1>
      <a:lt1>
        <a:srgbClr val="FFFFFF"/>
      </a:lt1>
      <a:dk2>
        <a:srgbClr val="F0AB00"/>
      </a:dk2>
      <a:lt2>
        <a:srgbClr val="004157"/>
      </a:lt2>
      <a:accent1>
        <a:srgbClr val="F0AB00"/>
      </a:accent1>
      <a:accent2>
        <a:srgbClr val="D9D9D9"/>
      </a:accent2>
      <a:accent3>
        <a:srgbClr val="66952E"/>
      </a:accent3>
      <a:accent4>
        <a:srgbClr val="675E53"/>
      </a:accent4>
      <a:accent5>
        <a:srgbClr val="00A9E0"/>
      </a:accent5>
      <a:accent6>
        <a:srgbClr val="5C5E66"/>
      </a:accent6>
      <a:hlink>
        <a:srgbClr val="0099A5"/>
      </a:hlink>
      <a:folHlink>
        <a:srgbClr val="4B1326"/>
      </a:folHlink>
    </a:clrScheme>
    <a:fontScheme name="Title Page - Internal Present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3">
        <a:dk1>
          <a:srgbClr val="000000"/>
        </a:dk1>
        <a:lt1>
          <a:srgbClr val="FFFFFF"/>
        </a:lt1>
        <a:dk2>
          <a:srgbClr val="F0AB00"/>
        </a:dk2>
        <a:lt2>
          <a:srgbClr val="215C6E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Page - Client Presentation">
  <a:themeElements>
    <a:clrScheme name="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 - Client Presentation">
  <a:themeElements>
    <a:clrScheme name="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Microsoft Macintosh PowerPoint</Application>
  <PresentationFormat>On-screen Show (4:3)</PresentationFormat>
  <Paragraphs>295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9_Title Page - Client Presentation</vt:lpstr>
      <vt:lpstr>1_MPP Standard Blue Template</vt:lpstr>
      <vt:lpstr>1_Title Page - Client Presentation</vt:lpstr>
      <vt:lpstr>Title Page - Client Presentation</vt:lpstr>
      <vt:lpstr>PowerPoint Presentation</vt:lpstr>
      <vt:lpstr>About Today’s Presenter</vt:lpstr>
      <vt:lpstr>About Manatt</vt:lpstr>
      <vt:lpstr>Building A Model For Monetizing Personal Health Data</vt:lpstr>
      <vt:lpstr>Business Thesis</vt:lpstr>
      <vt:lpstr>Personal Health Data Is Proliferating, But It’s Fragmented</vt:lpstr>
      <vt:lpstr>65% of mHealth Apps Relate To Fitness, Lifestyle and Diet</vt:lpstr>
      <vt:lpstr>“Your Doctor Doesn’t Want to Hear About Your Tracking Data”</vt:lpstr>
      <vt:lpstr>But Doctors Are Happy If Others Achieve Results For Them</vt:lpstr>
      <vt:lpstr>Innovators Remain Hopeful That User-Generated Health Data Will Be Clinically Relevant</vt:lpstr>
      <vt:lpstr>Even Industry Believes in Promise of Consumer Wearables: Aetna and Johnson &amp; Johnson Support Novel Clinical Trial </vt:lpstr>
      <vt:lpstr>Lifestyle-Induced Disease Imposes Large Economic Burdens </vt:lpstr>
      <vt:lpstr>For Health Clubs, Partner With Health Care To Deliver Objectively Measured Health Benefits</vt:lpstr>
      <vt:lpstr>PowerPoint Presentation</vt:lpstr>
      <vt:lpstr>What Is Value?</vt:lpstr>
      <vt:lpstr>Changing Focus from Volume to Value</vt:lpstr>
      <vt:lpstr>Obama Administration Sets Agenda for Value-Based Payment</vt:lpstr>
      <vt:lpstr>PowerPoint Presentation</vt:lpstr>
      <vt:lpstr>Continuum of Value-Based Models</vt:lpstr>
      <vt:lpstr>Episode-Based (“Bundled”) Payments</vt:lpstr>
      <vt:lpstr>Shared Savings/Shared Risk Arrangement</vt:lpstr>
      <vt:lpstr>Capitated Payments to Providers</vt:lpstr>
      <vt:lpstr>PowerPoint Presentation</vt:lpstr>
      <vt:lpstr>Medicare Timeline/Goals for Reform</vt:lpstr>
      <vt:lpstr>Medicare Bundled Payments</vt:lpstr>
      <vt:lpstr>Medicare and CHIP Reauthorization Act of 2015 (MACRA)</vt:lpstr>
      <vt:lpstr>Progress of Commercial Payors Towards Value</vt:lpstr>
      <vt:lpstr>Health Care’s Shift To Value Is Real, And Accelerating</vt:lpstr>
      <vt:lpstr>The Benefits of Organization Firewalls for HIPAA Entities</vt:lpstr>
      <vt:lpstr>Regulatory Rules Change If a Club Shares Data with Providers</vt:lpstr>
      <vt:lpstr>FTC Requires Health Clubs To Protect Personal Health Data</vt:lpstr>
      <vt:lpstr>FTC Requires Health Clubs To Protect Personal Health Data</vt:lpstr>
      <vt:lpstr>Consequences for Health Clubs of HIPAA Compliance</vt:lpstr>
      <vt:lpstr>Advice:  Consult with Counsel</vt:lpstr>
      <vt:lpstr>Thank You</vt:lpstr>
    </vt:vector>
  </TitlesOfParts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cp:lastPrinted>2015-12-07T21:52:56Z</cp:lastPrinted>
  <dcterms:created xsi:type="dcterms:W3CDTF">2015-12-07T21:52:56Z</dcterms:created>
  <dcterms:modified xsi:type="dcterms:W3CDTF">2015-12-08T02:31:53Z</dcterms:modified>
</cp:coreProperties>
</file>