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301" r:id="rId3"/>
    <p:sldId id="358" r:id="rId4"/>
    <p:sldId id="322" r:id="rId5"/>
    <p:sldId id="357" r:id="rId6"/>
    <p:sldId id="336" r:id="rId7"/>
    <p:sldId id="337" r:id="rId8"/>
    <p:sldId id="338" r:id="rId9"/>
    <p:sldId id="339" r:id="rId10"/>
    <p:sldId id="340" r:id="rId11"/>
    <p:sldId id="341" r:id="rId12"/>
    <p:sldId id="342" r:id="rId13"/>
    <p:sldId id="343" r:id="rId14"/>
    <p:sldId id="344" r:id="rId15"/>
    <p:sldId id="363" r:id="rId16"/>
    <p:sldId id="364" r:id="rId17"/>
    <p:sldId id="365" r:id="rId18"/>
    <p:sldId id="318" r:id="rId19"/>
    <p:sldId id="345" r:id="rId20"/>
    <p:sldId id="346" r:id="rId21"/>
    <p:sldId id="349" r:id="rId22"/>
    <p:sldId id="350" r:id="rId23"/>
    <p:sldId id="352" r:id="rId24"/>
    <p:sldId id="359" r:id="rId25"/>
    <p:sldId id="360" r:id="rId26"/>
    <p:sldId id="362" r:id="rId27"/>
    <p:sldId id="351" r:id="rId28"/>
    <p:sldId id="353" r:id="rId29"/>
    <p:sldId id="356" r:id="rId30"/>
    <p:sldId id="366" r:id="rId31"/>
    <p:sldId id="367" r:id="rId32"/>
    <p:sldId id="321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5590E1"/>
    <a:srgbClr val="010000"/>
    <a:srgbClr val="2444C7"/>
    <a:srgbClr val="5D8B14"/>
    <a:srgbClr val="243489"/>
    <a:srgbClr val="000000"/>
    <a:srgbClr val="890443"/>
    <a:srgbClr val="74C084"/>
    <a:srgbClr val="EC835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5620"/>
    <p:restoredTop sz="99124" autoAdjust="0"/>
  </p:normalViewPr>
  <p:slideViewPr>
    <p:cSldViewPr snapToGrid="0" snapToObjects="1">
      <p:cViewPr>
        <p:scale>
          <a:sx n="100" d="100"/>
          <a:sy n="100" d="100"/>
        </p:scale>
        <p:origin x="-1024" y="-4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07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EFF7AF-4105-DB45-9585-2D6FEDCFA568}" type="datetimeFigureOut">
              <a:rPr lang="en-US" smtClean="0"/>
              <a:pPr/>
              <a:t>3/14/15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180FC-3FD0-DC4C-BA1A-5F317525BD7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2552" y="6356350"/>
            <a:ext cx="3257248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www.motionsoft.net – Confidential &amp; Proprietary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Page </a:t>
            </a:r>
            <a:fld id="{D437D7BB-4FF2-9B49-9FD6-DED9D0A5A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6A60FE-00F7-A045-859D-D2CD78E4EF7C}" type="datetimeFigureOut">
              <a:rPr lang="en-US" smtClean="0"/>
              <a:pPr/>
              <a:t>3/14/15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37D7BB-4FF2-9B49-9FD6-DED9D0A5A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6A60FE-00F7-A045-859D-D2CD78E4EF7C}" type="datetimeFigureOut">
              <a:rPr lang="en-US" smtClean="0"/>
              <a:pPr/>
              <a:t>3/14/15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37D7BB-4FF2-9B49-9FD6-DED9D0A5A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93713" y="6356350"/>
            <a:ext cx="3735933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 dirty="0" smtClean="0"/>
              <a:t>www.motionsoft.net – Confidential &amp; Proprietary 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dirty="0" smtClean="0"/>
              <a:t> </a:t>
            </a:r>
            <a:r>
              <a:rPr lang="en-US" sz="1400" dirty="0" smtClean="0"/>
              <a:t>Page </a:t>
            </a:r>
            <a:fld id="{D437D7BB-4FF2-9B49-9FD6-DED9D0A5A640}" type="slidenum">
              <a:rPr lang="en-US" sz="1400" smtClean="0"/>
              <a:pPr algn="r"/>
              <a:t>‹#›</a:t>
            </a:fld>
            <a:endParaRPr lang="en-US" sz="14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93713" y="6356350"/>
            <a:ext cx="3735933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 dirty="0" smtClean="0"/>
              <a:t>www.motionsoft.net – Confidential &amp; Proprietary 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dirty="0" smtClean="0"/>
              <a:t> </a:t>
            </a:r>
            <a:r>
              <a:rPr lang="en-US" sz="1400" dirty="0" smtClean="0"/>
              <a:t>Page </a:t>
            </a:r>
            <a:fld id="{D437D7BB-4FF2-9B49-9FD6-DED9D0A5A640}" type="slidenum">
              <a:rPr lang="en-US" sz="1400" smtClean="0"/>
              <a:pPr algn="r"/>
              <a:t>‹#›</a:t>
            </a:fld>
            <a:endParaRPr lang="en-US" sz="14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6A60FE-00F7-A045-859D-D2CD78E4EF7C}" type="datetimeFigureOut">
              <a:rPr lang="en-US" smtClean="0"/>
              <a:pPr/>
              <a:t>3/14/15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37D7BB-4FF2-9B49-9FD6-DED9D0A5A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6A60FE-00F7-A045-859D-D2CD78E4EF7C}" type="datetimeFigureOut">
              <a:rPr lang="en-US" smtClean="0"/>
              <a:pPr/>
              <a:t>3/14/15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37D7BB-4FF2-9B49-9FD6-DED9D0A5A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6A60FE-00F7-A045-859D-D2CD78E4EF7C}" type="datetimeFigureOut">
              <a:rPr lang="en-US" smtClean="0"/>
              <a:pPr/>
              <a:t>3/14/15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37D7BB-4FF2-9B49-9FD6-DED9D0A5A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6A60FE-00F7-A045-859D-D2CD78E4EF7C}" type="datetimeFigureOut">
              <a:rPr lang="en-US" smtClean="0"/>
              <a:pPr/>
              <a:t>3/14/15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37D7BB-4FF2-9B49-9FD6-DED9D0A5A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6A60FE-00F7-A045-859D-D2CD78E4EF7C}" type="datetimeFigureOut">
              <a:rPr lang="en-US" smtClean="0"/>
              <a:pPr/>
              <a:t>3/14/15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37D7BB-4FF2-9B49-9FD6-DED9D0A5A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6A60FE-00F7-A045-859D-D2CD78E4EF7C}" type="datetimeFigureOut">
              <a:rPr lang="en-US" smtClean="0"/>
              <a:pPr/>
              <a:t>3/14/15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37D7BB-4FF2-9B49-9FD6-DED9D0A5A6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93713" y="6356350"/>
            <a:ext cx="3735933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 dirty="0" smtClean="0"/>
              <a:t>www.motionsoft.net – Confidential &amp; Proprietary 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dirty="0" smtClean="0"/>
              <a:t> </a:t>
            </a:r>
            <a:r>
              <a:rPr lang="en-US" sz="1400" dirty="0" smtClean="0"/>
              <a:t>Page </a:t>
            </a:r>
            <a:fld id="{D437D7BB-4FF2-9B49-9FD6-DED9D0A5A640}" type="slidenum">
              <a:rPr lang="en-US" sz="1400" smtClean="0"/>
              <a:pPr algn="r"/>
              <a:t>‹#›</a:t>
            </a:fld>
            <a:endParaRPr lang="en-US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s://developers.google.com/structured-data/testing-tool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tools.pingdom.com" TargetMode="External"/><Relationship Id="rId4" Type="http://schemas.openxmlformats.org/officeDocument/2006/relationships/hyperlink" Target="http://www.w3.org" TargetMode="External"/><Relationship Id="rId5" Type="http://schemas.openxmlformats.org/officeDocument/2006/relationships/hyperlink" Target="https://addons.mozilla.org/en-US/firefox/addon/web-developer/" TargetMode="External"/><Relationship Id="rId6" Type="http://schemas.openxmlformats.org/officeDocument/2006/relationships/hyperlink" Target="https://chrome.google.com/webstore/detail/web-developer/bfbameneiokkgbdmiekhjnmfkcnldhhm" TargetMode="External"/><Relationship Id="rId7" Type="http://schemas.openxmlformats.org/officeDocument/2006/relationships/hyperlink" Target="http://www.wordtracker.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otionsoft.net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47822" y="1943100"/>
            <a:ext cx="3910377" cy="1470025"/>
          </a:xfrm>
        </p:spPr>
        <p:txBody>
          <a:bodyPr>
            <a:normAutofit fontScale="90000"/>
          </a:bodyPr>
          <a:lstStyle/>
          <a:p>
            <a:pPr algn="r"/>
            <a:r>
              <a:rPr lang="en-US" sz="3600" dirty="0" smtClean="0">
                <a:solidFill>
                  <a:srgbClr val="000000"/>
                </a:solidFill>
              </a:rPr>
              <a:t>51 Digital Marketing Recommendations</a:t>
            </a:r>
            <a:br>
              <a:rPr lang="en-US" sz="3600" dirty="0" smtClean="0">
                <a:solidFill>
                  <a:srgbClr val="000000"/>
                </a:solidFill>
              </a:rPr>
            </a:br>
            <a:r>
              <a:rPr lang="en-US" sz="3600" dirty="0" smtClean="0">
                <a:solidFill>
                  <a:srgbClr val="000000"/>
                </a:solidFill>
              </a:rPr>
              <a:t/>
            </a:r>
            <a:br>
              <a:rPr lang="en-US" sz="36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Organic Search, 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Site Optimization, 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Email Marketing and Blogging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23774" y="4762500"/>
            <a:ext cx="4434425" cy="1752600"/>
          </a:xfrm>
        </p:spPr>
        <p:txBody>
          <a:bodyPr>
            <a:normAutofit/>
          </a:bodyPr>
          <a:lstStyle/>
          <a:p>
            <a:pPr algn="r"/>
            <a:r>
              <a:rPr lang="en-US" sz="2000" dirty="0" smtClean="0"/>
              <a:t>Todd Tweedy</a:t>
            </a:r>
          </a:p>
          <a:p>
            <a:pPr algn="r"/>
            <a:r>
              <a:rPr lang="en-US" sz="2000" dirty="0" smtClean="0"/>
              <a:t>Digital Strategy Professional Services</a:t>
            </a:r>
          </a:p>
          <a:p>
            <a:pPr algn="r"/>
            <a:r>
              <a:rPr lang="en-US" sz="2000" dirty="0" smtClean="0"/>
              <a:t>March 11, 2015 – IHRSA 2015</a:t>
            </a:r>
          </a:p>
          <a:p>
            <a:pPr algn="r"/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733744" y="6332537"/>
            <a:ext cx="3735933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algn="r"/>
            <a:r>
              <a:rPr lang="en-US" dirty="0" smtClean="0"/>
              <a:t>www.motionsoft.net – </a:t>
            </a:r>
            <a:r>
              <a:rPr lang="en-US" sz="1200" dirty="0" smtClean="0"/>
              <a:t>Confidential &amp; Proprietary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1122" y="1335087"/>
            <a:ext cx="3115366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Connector 10"/>
          <p:cNvCxnSpPr/>
          <p:nvPr/>
        </p:nvCxnSpPr>
        <p:spPr>
          <a:xfrm rot="16200000" flipH="1">
            <a:off x="3492533" y="2399111"/>
            <a:ext cx="1716878" cy="12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200" y="5956301"/>
            <a:ext cx="1919531" cy="788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928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dirty="0" smtClean="0"/>
              <a:t> </a:t>
            </a:r>
            <a:r>
              <a:rPr lang="en-US" sz="1400" dirty="0" smtClean="0"/>
              <a:t>Page </a:t>
            </a:r>
            <a:fld id="{D437D7BB-4FF2-9B49-9FD6-DED9D0A5A640}" type="slidenum">
              <a:rPr lang="en-US" sz="1400" smtClean="0"/>
              <a:pPr algn="r"/>
              <a:t>10</a:t>
            </a:fld>
            <a:endParaRPr lang="en-US" sz="1400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63078" y="6084887"/>
            <a:ext cx="2023722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algn="r"/>
            <a:r>
              <a:rPr lang="en-US" dirty="0" smtClean="0"/>
              <a:t> </a:t>
            </a:r>
            <a:r>
              <a:rPr lang="en-US" sz="1200" dirty="0" smtClean="0"/>
              <a:t>Confidential &amp; Proprietary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05205" y="6280150"/>
            <a:ext cx="3603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Get them. Keep them. Know them™.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57200" y="6005513"/>
            <a:ext cx="8169023" cy="1588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7200" y="810194"/>
            <a:ext cx="8169023" cy="1588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7824"/>
          </a:xfrm>
        </p:spPr>
        <p:txBody>
          <a:bodyPr>
            <a:noAutofit/>
          </a:bodyPr>
          <a:lstStyle/>
          <a:p>
            <a:pPr algn="l"/>
            <a:r>
              <a:rPr lang="en-US" sz="3200" cap="all" dirty="0" smtClean="0">
                <a:solidFill>
                  <a:srgbClr val="558ED5"/>
                </a:solidFill>
              </a:rPr>
              <a:t>Getting started</a:t>
            </a:r>
            <a:endParaRPr lang="en-US" sz="2800" cap="all" dirty="0"/>
          </a:p>
        </p:txBody>
      </p:sp>
      <p:pic>
        <p:nvPicPr>
          <p:cNvPr id="13" name="Picture 12" descr="Screen Shot 2015-03-09 at 1.37.31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76200"/>
            <a:ext cx="8851900" cy="5524500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609600" y="962594"/>
            <a:ext cx="8169023" cy="1588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7" name="Title 1"/>
          <p:cNvSpPr txBox="1">
            <a:spLocks/>
          </p:cNvSpPr>
          <p:nvPr/>
        </p:nvSpPr>
        <p:spPr>
          <a:xfrm>
            <a:off x="609600" y="427038"/>
            <a:ext cx="8229600" cy="467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Now</a:t>
            </a:r>
            <a:r>
              <a: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3200" cap="all" noProof="0" dirty="0" smtClean="0">
                <a:solidFill>
                  <a:srgbClr val="558ED5"/>
                </a:solidFill>
                <a:latin typeface="+mj-lt"/>
                <a:ea typeface="+mj-ea"/>
                <a:cs typeface="+mj-cs"/>
              </a:rPr>
              <a:t>Assess</a:t>
            </a:r>
            <a:r>
              <a:rPr lang="en-US" sz="3200" cap="all" dirty="0" smtClean="0">
                <a:solidFill>
                  <a:srgbClr val="558ED5"/>
                </a:solidFill>
                <a:latin typeface="+mj-lt"/>
                <a:ea typeface="+mj-ea"/>
                <a:cs typeface="+mj-cs"/>
              </a:rPr>
              <a:t> content </a:t>
            </a:r>
            <a:r>
              <a:rPr lang="en-US" sz="3200" cap="all" dirty="0" smtClean="0">
                <a:solidFill>
                  <a:srgbClr val="558ED5"/>
                </a:solidFill>
                <a:latin typeface="+mj-lt"/>
                <a:ea typeface="+mj-ea"/>
                <a:cs typeface="+mj-cs"/>
              </a:rPr>
              <a:t>&amp; Context</a:t>
            </a:r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200" y="5956301"/>
            <a:ext cx="1919531" cy="788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928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dirty="0" smtClean="0"/>
              <a:t> </a:t>
            </a:r>
            <a:r>
              <a:rPr lang="en-US" sz="1400" dirty="0" smtClean="0"/>
              <a:t>Page </a:t>
            </a:r>
            <a:fld id="{D437D7BB-4FF2-9B49-9FD6-DED9D0A5A640}" type="slidenum">
              <a:rPr lang="en-US" sz="1400" smtClean="0"/>
              <a:pPr algn="r"/>
              <a:t>11</a:t>
            </a:fld>
            <a:endParaRPr lang="en-US" sz="1400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63078" y="6084887"/>
            <a:ext cx="2023722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algn="r"/>
            <a:r>
              <a:rPr lang="en-US" dirty="0" smtClean="0"/>
              <a:t> </a:t>
            </a:r>
            <a:r>
              <a:rPr lang="en-US" sz="1200" dirty="0" smtClean="0"/>
              <a:t>Confidential &amp; Proprietary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05205" y="6280150"/>
            <a:ext cx="3603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Get them. Keep them. Know them™.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57200" y="6005513"/>
            <a:ext cx="8169023" cy="1588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7" name="Picture 16" descr="Screen Shot 2015-03-09 at 2.10.30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07" y="1221330"/>
            <a:ext cx="5506718" cy="4410274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1420348" y="1956532"/>
            <a:ext cx="2072624" cy="373065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420348" y="5030709"/>
            <a:ext cx="3304524" cy="600895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rot="10800000" flipV="1">
            <a:off x="4966172" y="4422239"/>
            <a:ext cx="711200" cy="6084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226404" y="1498600"/>
            <a:ext cx="2031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1,620 pages indexed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6226404" y="4082533"/>
            <a:ext cx="17748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534 unique pages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5714056" y="2556354"/>
            <a:ext cx="23510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66.7% of </a:t>
            </a:r>
          </a:p>
          <a:p>
            <a:pPr algn="ctr"/>
            <a:r>
              <a:rPr lang="en-US" sz="2800" b="1" dirty="0" smtClean="0"/>
              <a:t>Content Duplication</a:t>
            </a:r>
            <a:endParaRPr lang="en-US" sz="2800" b="1" dirty="0"/>
          </a:p>
        </p:txBody>
      </p:sp>
      <p:cxnSp>
        <p:nvCxnSpPr>
          <p:cNvPr id="28" name="Straight Arrow Connector 27"/>
          <p:cNvCxnSpPr/>
          <p:nvPr/>
        </p:nvCxnSpPr>
        <p:spPr>
          <a:xfrm rot="10800000" flipV="1">
            <a:off x="4432772" y="1721127"/>
            <a:ext cx="1636884" cy="4059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57200" y="810194"/>
            <a:ext cx="8169023" cy="1588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7824"/>
          </a:xfrm>
        </p:spPr>
        <p:txBody>
          <a:bodyPr>
            <a:noAutofit/>
          </a:bodyPr>
          <a:lstStyle/>
          <a:p>
            <a:pPr algn="l"/>
            <a:r>
              <a:rPr lang="en-US" sz="3200" cap="all" dirty="0" smtClean="0">
                <a:solidFill>
                  <a:srgbClr val="558ED5"/>
                </a:solidFill>
              </a:rPr>
              <a:t>How much</a:t>
            </a:r>
            <a:r>
              <a:rPr lang="en-US" sz="3200" cap="all" dirty="0" smtClean="0">
                <a:solidFill>
                  <a:srgbClr val="558ED5"/>
                </a:solidFill>
              </a:rPr>
              <a:t> of Your content </a:t>
            </a:r>
            <a:r>
              <a:rPr lang="en-US" sz="3200" cap="all" dirty="0" smtClean="0">
                <a:solidFill>
                  <a:srgbClr val="558ED5"/>
                </a:solidFill>
              </a:rPr>
              <a:t>is duplicated?</a:t>
            </a:r>
            <a:endParaRPr lang="en-US" sz="2800" cap="al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200" y="5956301"/>
            <a:ext cx="1919531" cy="788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928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dirty="0" smtClean="0"/>
              <a:t> </a:t>
            </a:r>
            <a:r>
              <a:rPr lang="en-US" sz="1400" dirty="0" smtClean="0"/>
              <a:t>Page </a:t>
            </a:r>
            <a:fld id="{D437D7BB-4FF2-9B49-9FD6-DED9D0A5A640}" type="slidenum">
              <a:rPr lang="en-US" sz="1400" smtClean="0"/>
              <a:pPr algn="r"/>
              <a:t>12</a:t>
            </a:fld>
            <a:endParaRPr lang="en-US" sz="1400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63078" y="6084887"/>
            <a:ext cx="2023722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algn="r"/>
            <a:r>
              <a:rPr lang="en-US" dirty="0" smtClean="0"/>
              <a:t> </a:t>
            </a:r>
            <a:r>
              <a:rPr lang="en-US" sz="1200" dirty="0" smtClean="0"/>
              <a:t>Confidential &amp; Proprietary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05205" y="6280150"/>
            <a:ext cx="3603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Get them. Keep them. Know them™.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57200" y="6005513"/>
            <a:ext cx="8169023" cy="1588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7200" y="810194"/>
            <a:ext cx="8169023" cy="1588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7824"/>
          </a:xfrm>
        </p:spPr>
        <p:txBody>
          <a:bodyPr>
            <a:noAutofit/>
          </a:bodyPr>
          <a:lstStyle/>
          <a:p>
            <a:pPr algn="l"/>
            <a:r>
              <a:rPr lang="en-US" sz="3200" cap="all" dirty="0" smtClean="0">
                <a:solidFill>
                  <a:srgbClr val="558ED5"/>
                </a:solidFill>
              </a:rPr>
              <a:t>Follow Google guidelines</a:t>
            </a:r>
            <a:endParaRPr lang="en-US" sz="2800" cap="all" dirty="0"/>
          </a:p>
        </p:txBody>
      </p:sp>
      <p:sp>
        <p:nvSpPr>
          <p:cNvPr id="16" name="TextBox 15"/>
          <p:cNvSpPr txBox="1"/>
          <p:nvPr/>
        </p:nvSpPr>
        <p:spPr>
          <a:xfrm>
            <a:off x="533400" y="1117600"/>
            <a:ext cx="5147563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Robots.txt guideline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Site map /navigation page for visitors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Text / image link guidelines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XML site map for search engines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Titles and alt text guidelines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Page Speed guidelines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Amount of links per page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Dynamic link guideline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If modified since guideline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Paid links guideline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File blocking guideline 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Block resources guideline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200" y="5956301"/>
            <a:ext cx="1919531" cy="788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928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dirty="0" smtClean="0"/>
              <a:t> </a:t>
            </a:r>
            <a:r>
              <a:rPr lang="en-US" sz="1400" dirty="0" smtClean="0"/>
              <a:t>Page </a:t>
            </a:r>
            <a:fld id="{D437D7BB-4FF2-9B49-9FD6-DED9D0A5A640}" type="slidenum">
              <a:rPr lang="en-US" sz="1400" smtClean="0"/>
              <a:pPr algn="r"/>
              <a:t>13</a:t>
            </a:fld>
            <a:endParaRPr lang="en-US" sz="1400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63078" y="6084887"/>
            <a:ext cx="2023722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algn="r"/>
            <a:r>
              <a:rPr lang="en-US" dirty="0" smtClean="0"/>
              <a:t> </a:t>
            </a:r>
            <a:r>
              <a:rPr lang="en-US" sz="1200" dirty="0" smtClean="0"/>
              <a:t>Confidential &amp; Proprietary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05205" y="6280150"/>
            <a:ext cx="3603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Get them. Keep them. Know them™.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57200" y="6005513"/>
            <a:ext cx="8169023" cy="1588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7200" y="810194"/>
            <a:ext cx="8169023" cy="1588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7824"/>
          </a:xfrm>
        </p:spPr>
        <p:txBody>
          <a:bodyPr>
            <a:noAutofit/>
          </a:bodyPr>
          <a:lstStyle/>
          <a:p>
            <a:pPr algn="l"/>
            <a:r>
              <a:rPr lang="en-US" sz="3200" cap="all" dirty="0" smtClean="0">
                <a:solidFill>
                  <a:srgbClr val="558ED5"/>
                </a:solidFill>
              </a:rPr>
              <a:t>SEO Best Practices</a:t>
            </a:r>
            <a:endParaRPr lang="en-US" sz="2800" cap="all" dirty="0"/>
          </a:p>
        </p:txBody>
      </p:sp>
      <p:sp>
        <p:nvSpPr>
          <p:cNvPr id="16" name="TextBox 15"/>
          <p:cNvSpPr txBox="1"/>
          <p:nvPr/>
        </p:nvSpPr>
        <p:spPr>
          <a:xfrm>
            <a:off x="584200" y="808991"/>
            <a:ext cx="7417415" cy="55399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Clear hierarchy</a:t>
            </a:r>
          </a:p>
          <a:p>
            <a:pPr marL="800100" lvl="1" indent="-342900">
              <a:buAutoNum type="arabicPeriod"/>
            </a:pPr>
            <a:r>
              <a:rPr lang="en-US" sz="2000" dirty="0" smtClean="0"/>
              <a:t>Clear category hierarchy</a:t>
            </a:r>
          </a:p>
          <a:p>
            <a:pPr marL="800100" lvl="1" indent="-342900">
              <a:buAutoNum type="arabicPeriod"/>
            </a:pPr>
            <a:r>
              <a:rPr lang="en-US" sz="2000" dirty="0" smtClean="0"/>
              <a:t>Clear header hierarchy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Mobile SEO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/>
              <a:t>User experience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/>
              <a:t>Performance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/>
              <a:t>No blocked CSS/JS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/>
              <a:t>No redirects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Titles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Description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Image compression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Minify HTML, CSS and JS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Rich snippet Validation - </a:t>
            </a:r>
            <a:r>
              <a:rPr lang="en-US" sz="1200" dirty="0" smtClean="0">
                <a:hlinkClick r:id="rId3"/>
              </a:rPr>
              <a:t>https://developers.google.com/structured-data/testing-tool/</a:t>
            </a:r>
            <a:endParaRPr lang="en-US" sz="1200" dirty="0" smtClean="0"/>
          </a:p>
          <a:p>
            <a:pPr marL="342900" indent="-342900">
              <a:buAutoNum type="arabicPeriod"/>
            </a:pPr>
            <a:r>
              <a:rPr lang="en-US" sz="2400" dirty="0" smtClean="0"/>
              <a:t>Crawl simulator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Page similarity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66977" y="1371600"/>
            <a:ext cx="8169023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/>
            <a:r>
              <a:rPr lang="en-US" sz="2800" dirty="0" smtClean="0">
                <a:solidFill>
                  <a:srgbClr val="000000"/>
                </a:solidFill>
                <a:latin typeface="Times New Roman"/>
                <a:ea typeface="Cambria"/>
                <a:cs typeface="Times New Roman"/>
              </a:rPr>
              <a:t>Top Six List</a:t>
            </a:r>
          </a:p>
          <a:p>
            <a:pPr marL="914400" lvl="1" indent="-457200"/>
            <a:endParaRPr lang="en-US" sz="2800" dirty="0" smtClean="0">
              <a:solidFill>
                <a:srgbClr val="000000"/>
              </a:solidFill>
              <a:latin typeface="Times New Roman"/>
              <a:ea typeface="Cambria"/>
              <a:cs typeface="Times New Roman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Cambria"/>
                <a:cs typeface="Times New Roman"/>
              </a:rPr>
              <a:t>How is Google crawling your site?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Cambria"/>
                <a:cs typeface="Times New Roman"/>
              </a:rPr>
              <a:t>Page speed issues?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Cambria"/>
                <a:cs typeface="Times New Roman"/>
              </a:rPr>
              <a:t>HTML and CSS validates?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Cambria"/>
                <a:cs typeface="Times New Roman"/>
              </a:rPr>
              <a:t>Image compression and minify HTML, CSS, JS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Cambria"/>
                <a:cs typeface="Times New Roman"/>
              </a:rPr>
              <a:t>Page titles, descriptions, other meta data.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Cambria"/>
                <a:cs typeface="Times New Roman"/>
              </a:rPr>
              <a:t>Use of headers and information hierarchy.</a:t>
            </a:r>
          </a:p>
          <a:p>
            <a:pPr marL="914400" lvl="1" indent="-457200">
              <a:buFont typeface="+mj-lt"/>
              <a:buAutoNum type="arabicPeriod"/>
            </a:pPr>
            <a:endParaRPr lang="en-US" sz="800" dirty="0" smtClean="0">
              <a:solidFill>
                <a:srgbClr val="000000"/>
              </a:solidFill>
              <a:latin typeface="Times New Roman"/>
              <a:ea typeface="Cambria"/>
              <a:cs typeface="Times New Roman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200" y="5956301"/>
            <a:ext cx="1919531" cy="788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928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dirty="0" smtClean="0"/>
              <a:t> </a:t>
            </a:r>
            <a:r>
              <a:rPr lang="en-US" sz="1400" dirty="0" smtClean="0"/>
              <a:t>Page </a:t>
            </a:r>
            <a:fld id="{D437D7BB-4FF2-9B49-9FD6-DED9D0A5A640}" type="slidenum">
              <a:rPr lang="en-US" sz="1400" smtClean="0"/>
              <a:pPr algn="r"/>
              <a:t>14</a:t>
            </a:fld>
            <a:endParaRPr lang="en-US" sz="1400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63078" y="6084887"/>
            <a:ext cx="2023722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algn="r"/>
            <a:r>
              <a:rPr lang="en-US" dirty="0" smtClean="0"/>
              <a:t> </a:t>
            </a:r>
            <a:r>
              <a:rPr lang="en-US" sz="1200" dirty="0" smtClean="0"/>
              <a:t>Confidential &amp; Proprietary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05205" y="6280150"/>
            <a:ext cx="3603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Get them. Keep them. Know them™.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57200" y="6005513"/>
            <a:ext cx="8169023" cy="1588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7200" y="810194"/>
            <a:ext cx="8169023" cy="1588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287338"/>
            <a:ext cx="8229600" cy="467824"/>
          </a:xfrm>
        </p:spPr>
        <p:txBody>
          <a:bodyPr>
            <a:noAutofit/>
          </a:bodyPr>
          <a:lstStyle/>
          <a:p>
            <a:pPr algn="l"/>
            <a:r>
              <a:rPr lang="en-US" sz="3200" cap="all" dirty="0" smtClean="0">
                <a:solidFill>
                  <a:srgbClr val="558ED5"/>
                </a:solidFill>
              </a:rPr>
              <a:t>Traffic readiness Quick launch</a:t>
            </a:r>
            <a:endParaRPr lang="en-US" sz="2800" cap="al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200" y="5956301"/>
            <a:ext cx="1919531" cy="788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928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dirty="0" smtClean="0"/>
              <a:t> </a:t>
            </a:r>
            <a:r>
              <a:rPr lang="en-US" sz="1400" dirty="0" smtClean="0"/>
              <a:t>Page </a:t>
            </a:r>
            <a:fld id="{D437D7BB-4FF2-9B49-9FD6-DED9D0A5A640}" type="slidenum">
              <a:rPr lang="en-US" sz="1400" smtClean="0"/>
              <a:pPr algn="r"/>
              <a:t>15</a:t>
            </a:fld>
            <a:endParaRPr lang="en-US" sz="1400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63078" y="6084887"/>
            <a:ext cx="2023722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algn="r"/>
            <a:r>
              <a:rPr lang="en-US" dirty="0" smtClean="0"/>
              <a:t> </a:t>
            </a:r>
            <a:r>
              <a:rPr lang="en-US" sz="1200" dirty="0" smtClean="0"/>
              <a:t>Confidential &amp; Proprietary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05205" y="6280150"/>
            <a:ext cx="3603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Get them. Keep them. Know them™.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57200" y="6005513"/>
            <a:ext cx="8169023" cy="1588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7200" y="810194"/>
            <a:ext cx="8169023" cy="1588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7824"/>
          </a:xfrm>
        </p:spPr>
        <p:txBody>
          <a:bodyPr>
            <a:noAutofit/>
          </a:bodyPr>
          <a:lstStyle/>
          <a:p>
            <a:pPr algn="l"/>
            <a:r>
              <a:rPr lang="en-US" sz="3200" cap="all" dirty="0" smtClean="0">
                <a:solidFill>
                  <a:srgbClr val="558ED5"/>
                </a:solidFill>
              </a:rPr>
              <a:t>Remember to back out bounce rates</a:t>
            </a:r>
            <a:endParaRPr lang="en-US" sz="2800" cap="all" dirty="0"/>
          </a:p>
        </p:txBody>
      </p:sp>
      <p:pic>
        <p:nvPicPr>
          <p:cNvPr id="13" name="Picture 12" descr="Screen Shot 2015-03-11 at 11.35.15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190" y="989582"/>
            <a:ext cx="7641810" cy="4635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200" y="5956301"/>
            <a:ext cx="1919531" cy="788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928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dirty="0" smtClean="0"/>
              <a:t> </a:t>
            </a:r>
            <a:r>
              <a:rPr lang="en-US" sz="1400" dirty="0" smtClean="0"/>
              <a:t>Page </a:t>
            </a:r>
            <a:fld id="{D437D7BB-4FF2-9B49-9FD6-DED9D0A5A640}" type="slidenum">
              <a:rPr lang="en-US" sz="1400" smtClean="0"/>
              <a:pPr algn="r"/>
              <a:t>16</a:t>
            </a:fld>
            <a:endParaRPr lang="en-US" sz="1400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63078" y="6084887"/>
            <a:ext cx="2023722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algn="r"/>
            <a:r>
              <a:rPr lang="en-US" dirty="0" smtClean="0"/>
              <a:t> </a:t>
            </a:r>
            <a:r>
              <a:rPr lang="en-US" sz="1200" dirty="0" smtClean="0"/>
              <a:t>Confidential &amp; Proprietary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05205" y="6280150"/>
            <a:ext cx="3603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Get them. Keep them. Know them™.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57200" y="6005513"/>
            <a:ext cx="8169023" cy="1588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7200" y="810194"/>
            <a:ext cx="8169023" cy="1588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7824"/>
          </a:xfrm>
        </p:spPr>
        <p:txBody>
          <a:bodyPr>
            <a:noAutofit/>
          </a:bodyPr>
          <a:lstStyle/>
          <a:p>
            <a:pPr algn="l"/>
            <a:r>
              <a:rPr lang="en-US" sz="3200" cap="all" dirty="0" smtClean="0">
                <a:solidFill>
                  <a:srgbClr val="558ED5"/>
                </a:solidFill>
              </a:rPr>
              <a:t>Where to get Keyword ideas?</a:t>
            </a:r>
            <a:endParaRPr lang="en-US" sz="2800" cap="all" dirty="0"/>
          </a:p>
        </p:txBody>
      </p:sp>
      <p:pic>
        <p:nvPicPr>
          <p:cNvPr id="13" name="Picture 12" descr="Screen Shot 2015-03-09 at 3.56.34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" y="992029"/>
            <a:ext cx="8686800" cy="2440146"/>
          </a:xfrm>
          <a:prstGeom prst="rect">
            <a:avLst/>
          </a:prstGeom>
        </p:spPr>
      </p:pic>
      <p:pic>
        <p:nvPicPr>
          <p:cNvPr id="17" name="Picture 16" descr="Screen Shot 2015-03-09 at 3.58.47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984" y="3432174"/>
            <a:ext cx="8593015" cy="2327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200" y="5956301"/>
            <a:ext cx="1919531" cy="788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928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dirty="0" smtClean="0"/>
              <a:t> </a:t>
            </a:r>
            <a:r>
              <a:rPr lang="en-US" sz="1400" dirty="0" smtClean="0"/>
              <a:t>Page </a:t>
            </a:r>
            <a:fld id="{D437D7BB-4FF2-9B49-9FD6-DED9D0A5A640}" type="slidenum">
              <a:rPr lang="en-US" sz="1400" smtClean="0"/>
              <a:pPr algn="r"/>
              <a:t>17</a:t>
            </a:fld>
            <a:endParaRPr lang="en-US" sz="1400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63078" y="6084887"/>
            <a:ext cx="2023722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algn="r"/>
            <a:r>
              <a:rPr lang="en-US" dirty="0" smtClean="0"/>
              <a:t> </a:t>
            </a:r>
            <a:r>
              <a:rPr lang="en-US" sz="1200" dirty="0" smtClean="0"/>
              <a:t>Confidential &amp; Proprietary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05205" y="6280150"/>
            <a:ext cx="3603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Get them. Keep them. Know them™.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57200" y="6005513"/>
            <a:ext cx="8169023" cy="1588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7200" y="810194"/>
            <a:ext cx="8169023" cy="1588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7824"/>
          </a:xfrm>
        </p:spPr>
        <p:txBody>
          <a:bodyPr>
            <a:noAutofit/>
          </a:bodyPr>
          <a:lstStyle/>
          <a:p>
            <a:pPr algn="l"/>
            <a:r>
              <a:rPr lang="en-US" sz="3200" cap="all" dirty="0" smtClean="0">
                <a:solidFill>
                  <a:srgbClr val="558ED5"/>
                </a:solidFill>
              </a:rPr>
              <a:t> ON google – bottom of search page</a:t>
            </a:r>
            <a:endParaRPr lang="en-US" sz="2800" cap="all" dirty="0"/>
          </a:p>
        </p:txBody>
      </p:sp>
      <p:pic>
        <p:nvPicPr>
          <p:cNvPr id="16" name="Picture 15" descr="Screen Shot 2015-03-09 at 3.56.4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074" y="1587500"/>
            <a:ext cx="6968023" cy="34226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200" y="5956301"/>
            <a:ext cx="1919531" cy="788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928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dirty="0" smtClean="0"/>
              <a:t> </a:t>
            </a:r>
            <a:r>
              <a:rPr lang="en-US" sz="1400" dirty="0" smtClean="0"/>
              <a:t>Page </a:t>
            </a:r>
            <a:fld id="{D437D7BB-4FF2-9B49-9FD6-DED9D0A5A640}" type="slidenum">
              <a:rPr lang="en-US" sz="1400" smtClean="0"/>
              <a:pPr algn="r"/>
              <a:t>18</a:t>
            </a:fld>
            <a:endParaRPr lang="en-US" sz="1400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63078" y="6084887"/>
            <a:ext cx="2023722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algn="r"/>
            <a:r>
              <a:rPr lang="en-US" dirty="0" smtClean="0"/>
              <a:t> </a:t>
            </a:r>
            <a:r>
              <a:rPr lang="en-US" sz="1200" dirty="0" smtClean="0"/>
              <a:t>Confidential &amp; Proprietary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505205" y="6280150"/>
            <a:ext cx="3603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Get them. Keep them. Know them™.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57200" y="6005513"/>
            <a:ext cx="8169023" cy="1588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7200" y="810194"/>
            <a:ext cx="8169023" cy="1588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2185592"/>
            <a:ext cx="9143999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atin typeface="Times New Roman"/>
              </a:rPr>
              <a:t>Conversion Assessment</a:t>
            </a:r>
          </a:p>
          <a:p>
            <a:pPr marL="457200" indent="-457200">
              <a:buAutoNum type="arabicPeriod"/>
            </a:pPr>
            <a:endParaRPr lang="en-US" sz="2000" dirty="0" smtClean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200" y="5956301"/>
            <a:ext cx="1919531" cy="788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928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dirty="0" smtClean="0"/>
              <a:t> </a:t>
            </a:r>
            <a:r>
              <a:rPr lang="en-US" sz="1400" dirty="0" smtClean="0"/>
              <a:t>Page </a:t>
            </a:r>
            <a:fld id="{D437D7BB-4FF2-9B49-9FD6-DED9D0A5A640}" type="slidenum">
              <a:rPr lang="en-US" sz="1400" smtClean="0"/>
              <a:pPr algn="r"/>
              <a:t>19</a:t>
            </a:fld>
            <a:endParaRPr lang="en-US" sz="1400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63078" y="6084887"/>
            <a:ext cx="2023722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algn="r"/>
            <a:r>
              <a:rPr lang="en-US" dirty="0" smtClean="0"/>
              <a:t> </a:t>
            </a:r>
            <a:r>
              <a:rPr lang="en-US" sz="1200" dirty="0" smtClean="0"/>
              <a:t>Confidential &amp; Proprietary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505205" y="6280150"/>
            <a:ext cx="3603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Get them. Keep them. Know them™.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57200" y="6005513"/>
            <a:ext cx="8169023" cy="1588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9" name="Picture 8" descr="Screen Shot 2015-03-09 at 3.09.50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900" y="1214242"/>
            <a:ext cx="7061200" cy="4116583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57200" y="810194"/>
            <a:ext cx="8169023" cy="1588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7824"/>
          </a:xfrm>
        </p:spPr>
        <p:txBody>
          <a:bodyPr>
            <a:noAutofit/>
          </a:bodyPr>
          <a:lstStyle/>
          <a:p>
            <a:pPr algn="l"/>
            <a:r>
              <a:rPr lang="en-US" sz="3200" cap="all" dirty="0" smtClean="0">
                <a:solidFill>
                  <a:srgbClr val="558ED5"/>
                </a:solidFill>
              </a:rPr>
              <a:t>What do you optimize first?</a:t>
            </a:r>
            <a:endParaRPr lang="en-US" sz="2800" cap="al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7200" y="1549400"/>
            <a:ext cx="735622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 smtClean="0">
              <a:solidFill>
                <a:srgbClr val="000000"/>
              </a:solidFill>
              <a:latin typeface="Times New Roman"/>
              <a:ea typeface="Cambria"/>
              <a:cs typeface="Times New Roman"/>
            </a:endParaRPr>
          </a:p>
          <a:p>
            <a:pPr marL="457200" indent="-457200">
              <a:buFont typeface="Arial"/>
              <a:buChar char="•"/>
            </a:pPr>
            <a:r>
              <a:rPr lang="en-US" sz="3200" b="1" dirty="0" smtClean="0">
                <a:solidFill>
                  <a:srgbClr val="000000"/>
                </a:solidFill>
                <a:latin typeface="Times New Roman"/>
                <a:ea typeface="Cambria"/>
                <a:cs typeface="Times New Roman"/>
              </a:rPr>
              <a:t>Traffic Readiness </a:t>
            </a:r>
            <a:r>
              <a:rPr lang="en-US" sz="2000" b="1" dirty="0" smtClean="0">
                <a:solidFill>
                  <a:srgbClr val="000000"/>
                </a:solidFill>
                <a:latin typeface="Times New Roman"/>
                <a:ea typeface="Cambria"/>
                <a:cs typeface="Times New Roman"/>
              </a:rPr>
              <a:t>(Organic Search)</a:t>
            </a:r>
          </a:p>
          <a:p>
            <a:pPr marL="914400" lvl="1" indent="-457200">
              <a:buFont typeface="Arial"/>
              <a:buChar char="•"/>
            </a:pPr>
            <a:endParaRPr lang="en-US" sz="800" dirty="0" smtClean="0">
              <a:solidFill>
                <a:srgbClr val="000000"/>
              </a:solidFill>
              <a:latin typeface="Times New Roman"/>
              <a:ea typeface="Cambria"/>
              <a:cs typeface="Times New Roman"/>
            </a:endParaRPr>
          </a:p>
          <a:p>
            <a:pPr marL="457200" indent="-457200">
              <a:buFont typeface="Arial"/>
              <a:buChar char="•"/>
            </a:pPr>
            <a:r>
              <a:rPr lang="en-US" sz="3200" b="1" dirty="0" smtClean="0">
                <a:solidFill>
                  <a:srgbClr val="000000"/>
                </a:solidFill>
                <a:latin typeface="Times New Roman"/>
                <a:ea typeface="Cambria"/>
                <a:cs typeface="Times New Roman"/>
              </a:rPr>
              <a:t>Conversion Assessment </a:t>
            </a:r>
            <a:r>
              <a:rPr lang="en-US" sz="2000" b="1" dirty="0" smtClean="0">
                <a:solidFill>
                  <a:srgbClr val="000000"/>
                </a:solidFill>
                <a:latin typeface="Times New Roman"/>
                <a:ea typeface="Cambria"/>
                <a:cs typeface="Times New Roman"/>
              </a:rPr>
              <a:t>(Site Conversions)</a:t>
            </a:r>
          </a:p>
          <a:p>
            <a:pPr marL="914400" lvl="1" indent="-457200">
              <a:buFont typeface="Arial"/>
              <a:buChar char="•"/>
            </a:pPr>
            <a:endParaRPr lang="en-US" sz="800" dirty="0" smtClean="0">
              <a:solidFill>
                <a:srgbClr val="000000"/>
              </a:solidFill>
              <a:latin typeface="Times New Roman"/>
              <a:ea typeface="Cambria"/>
              <a:cs typeface="Times New Roman"/>
            </a:endParaRPr>
          </a:p>
          <a:p>
            <a:pPr marL="457200" indent="-457200">
              <a:buFont typeface="Arial"/>
              <a:buChar char="•"/>
            </a:pPr>
            <a:r>
              <a:rPr lang="en-US" sz="3200" b="1" dirty="0" smtClean="0">
                <a:solidFill>
                  <a:srgbClr val="000000"/>
                </a:solidFill>
                <a:latin typeface="Times New Roman"/>
                <a:ea typeface="Cambria"/>
                <a:cs typeface="Times New Roman"/>
              </a:rPr>
              <a:t>Prospect Engagement </a:t>
            </a:r>
            <a:r>
              <a:rPr lang="en-US" sz="2000" b="1" dirty="0" smtClean="0">
                <a:solidFill>
                  <a:srgbClr val="000000"/>
                </a:solidFill>
                <a:latin typeface="Times New Roman"/>
                <a:ea typeface="Cambria"/>
                <a:cs typeface="Times New Roman"/>
              </a:rPr>
              <a:t>(Email Marketing)</a:t>
            </a:r>
          </a:p>
          <a:p>
            <a:pPr marL="457200" indent="-457200">
              <a:buFont typeface="Arial"/>
              <a:buChar char="•"/>
            </a:pPr>
            <a:endParaRPr lang="en-US" sz="800" b="1" dirty="0" smtClean="0">
              <a:solidFill>
                <a:srgbClr val="000000"/>
              </a:solidFill>
              <a:latin typeface="Times New Roman"/>
              <a:ea typeface="Cambria"/>
              <a:cs typeface="Times New Roman"/>
            </a:endParaRPr>
          </a:p>
          <a:p>
            <a:pPr marL="457200" indent="-457200">
              <a:buFont typeface="Arial"/>
              <a:buChar char="•"/>
            </a:pPr>
            <a:r>
              <a:rPr lang="en-US" sz="3200" b="1" dirty="0" smtClean="0">
                <a:solidFill>
                  <a:srgbClr val="000000"/>
                </a:solidFill>
                <a:latin typeface="Times New Roman"/>
                <a:ea typeface="Cambria"/>
                <a:cs typeface="Times New Roman"/>
              </a:rPr>
              <a:t>Injecting SEO into your club </a:t>
            </a:r>
            <a:r>
              <a:rPr lang="en-US" sz="2000" b="1" dirty="0" smtClean="0">
                <a:solidFill>
                  <a:srgbClr val="000000"/>
                </a:solidFill>
                <a:latin typeface="Times New Roman"/>
                <a:ea typeface="Cambria"/>
                <a:cs typeface="Times New Roman"/>
              </a:rPr>
              <a:t>(Blog)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200" y="5956301"/>
            <a:ext cx="1919531" cy="788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928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dirty="0" smtClean="0"/>
              <a:t> </a:t>
            </a:r>
            <a:r>
              <a:rPr lang="en-US" sz="1400" dirty="0" smtClean="0"/>
              <a:t>Page </a:t>
            </a:r>
            <a:fld id="{D437D7BB-4FF2-9B49-9FD6-DED9D0A5A640}" type="slidenum">
              <a:rPr lang="en-US" sz="1400" smtClean="0"/>
              <a:pPr algn="r"/>
              <a:t>2</a:t>
            </a:fld>
            <a:endParaRPr lang="en-US" sz="1400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63078" y="6084887"/>
            <a:ext cx="2023722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algn="r"/>
            <a:r>
              <a:rPr lang="en-US" dirty="0" smtClean="0"/>
              <a:t> </a:t>
            </a:r>
            <a:r>
              <a:rPr lang="en-US" sz="1200" dirty="0" smtClean="0"/>
              <a:t>Confidential &amp; Proprietary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05205" y="6280150"/>
            <a:ext cx="3603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Get them. Keep them. Know them™.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57200" y="6005513"/>
            <a:ext cx="8169023" cy="1588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7200" y="810194"/>
            <a:ext cx="8169023" cy="1588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7824"/>
          </a:xfrm>
        </p:spPr>
        <p:txBody>
          <a:bodyPr>
            <a:noAutofit/>
          </a:bodyPr>
          <a:lstStyle/>
          <a:p>
            <a:pPr algn="l"/>
            <a:r>
              <a:rPr lang="en-US" sz="3200" cap="all" dirty="0" smtClean="0">
                <a:solidFill>
                  <a:srgbClr val="558ED5"/>
                </a:solidFill>
              </a:rPr>
              <a:t>Getting started</a:t>
            </a:r>
            <a:endParaRPr lang="en-US" sz="2800" cap="al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200" y="5956301"/>
            <a:ext cx="1919531" cy="788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928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dirty="0" smtClean="0"/>
              <a:t> </a:t>
            </a:r>
            <a:r>
              <a:rPr lang="en-US" sz="1400" dirty="0" smtClean="0"/>
              <a:t>Page </a:t>
            </a:r>
            <a:fld id="{D437D7BB-4FF2-9B49-9FD6-DED9D0A5A640}" type="slidenum">
              <a:rPr lang="en-US" sz="1400" smtClean="0"/>
              <a:pPr algn="r"/>
              <a:t>20</a:t>
            </a:fld>
            <a:endParaRPr lang="en-US" sz="1400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63078" y="6084887"/>
            <a:ext cx="2023722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algn="r"/>
            <a:r>
              <a:rPr lang="en-US" dirty="0" smtClean="0"/>
              <a:t> </a:t>
            </a:r>
            <a:r>
              <a:rPr lang="en-US" sz="1200" dirty="0" smtClean="0"/>
              <a:t>Confidential &amp; Proprietary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505205" y="6280150"/>
            <a:ext cx="3603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Get them. Keep them. Know them™.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57200" y="6005513"/>
            <a:ext cx="8169023" cy="1588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7200" y="810194"/>
            <a:ext cx="8169023" cy="1588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0" name="Picture 9" descr="Screen Shot 2015-03-09 at 3.17.51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254" y="1131317"/>
            <a:ext cx="8722646" cy="440372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7824"/>
          </a:xfrm>
        </p:spPr>
        <p:txBody>
          <a:bodyPr>
            <a:noAutofit/>
          </a:bodyPr>
          <a:lstStyle/>
          <a:p>
            <a:pPr algn="l"/>
            <a:r>
              <a:rPr lang="en-US" sz="3200" cap="all" dirty="0" smtClean="0">
                <a:solidFill>
                  <a:srgbClr val="558ED5"/>
                </a:solidFill>
              </a:rPr>
              <a:t>Turn off images to mirror google crawl</a:t>
            </a:r>
            <a:endParaRPr lang="en-US" sz="2800" cap="all" dirty="0"/>
          </a:p>
        </p:txBody>
      </p:sp>
      <p:sp>
        <p:nvSpPr>
          <p:cNvPr id="13" name="Rounded Rectangle 12"/>
          <p:cNvSpPr/>
          <p:nvPr/>
        </p:nvSpPr>
        <p:spPr>
          <a:xfrm>
            <a:off x="7086600" y="1689100"/>
            <a:ext cx="774700" cy="1397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200" y="5956301"/>
            <a:ext cx="1919531" cy="788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928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dirty="0" smtClean="0"/>
              <a:t> </a:t>
            </a:r>
            <a:r>
              <a:rPr lang="en-US" sz="1400" dirty="0" smtClean="0"/>
              <a:t>Page </a:t>
            </a:r>
            <a:fld id="{D437D7BB-4FF2-9B49-9FD6-DED9D0A5A640}" type="slidenum">
              <a:rPr lang="en-US" sz="1400" smtClean="0"/>
              <a:pPr algn="r"/>
              <a:t>21</a:t>
            </a:fld>
            <a:endParaRPr lang="en-US" sz="1400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63078" y="6084887"/>
            <a:ext cx="2023722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algn="r"/>
            <a:r>
              <a:rPr lang="en-US" dirty="0" smtClean="0"/>
              <a:t> </a:t>
            </a:r>
            <a:r>
              <a:rPr lang="en-US" sz="1200" dirty="0" smtClean="0"/>
              <a:t>Confidential &amp; Proprietary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505205" y="6280150"/>
            <a:ext cx="3603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Get them. Keep them. Know them™.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57200" y="6005513"/>
            <a:ext cx="8169023" cy="1588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7200" y="810194"/>
            <a:ext cx="8169023" cy="1588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7824"/>
          </a:xfrm>
        </p:spPr>
        <p:txBody>
          <a:bodyPr>
            <a:noAutofit/>
          </a:bodyPr>
          <a:lstStyle/>
          <a:p>
            <a:pPr algn="l"/>
            <a:r>
              <a:rPr lang="en-US" sz="3200" cap="all" dirty="0" smtClean="0">
                <a:solidFill>
                  <a:srgbClr val="558ED5"/>
                </a:solidFill>
              </a:rPr>
              <a:t>Don’t distract prospects from signing up</a:t>
            </a:r>
            <a:endParaRPr lang="en-US" sz="2800" cap="all" dirty="0"/>
          </a:p>
        </p:txBody>
      </p:sp>
      <p:grpSp>
        <p:nvGrpSpPr>
          <p:cNvPr id="24" name="Group 23"/>
          <p:cNvGrpSpPr/>
          <p:nvPr/>
        </p:nvGrpSpPr>
        <p:grpSpPr>
          <a:xfrm>
            <a:off x="876300" y="1344266"/>
            <a:ext cx="7353300" cy="4229101"/>
            <a:chOff x="1790700" y="1481468"/>
            <a:chExt cx="7353300" cy="4229101"/>
          </a:xfrm>
        </p:grpSpPr>
        <p:grpSp>
          <p:nvGrpSpPr>
            <p:cNvPr id="16" name="Group 15"/>
            <p:cNvGrpSpPr/>
            <p:nvPr/>
          </p:nvGrpSpPr>
          <p:grpSpPr>
            <a:xfrm>
              <a:off x="1790700" y="1481468"/>
              <a:ext cx="7353300" cy="4229101"/>
              <a:chOff x="431800" y="558800"/>
              <a:chExt cx="8343900" cy="5448301"/>
            </a:xfrm>
          </p:grpSpPr>
          <p:pic>
            <p:nvPicPr>
              <p:cNvPr id="13" name="Picture 12" descr="Screen Shot 2015-03-09 at 3.44.04 PM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1800" y="951482"/>
                <a:ext cx="8343900" cy="4878864"/>
              </a:xfrm>
              <a:prstGeom prst="rect">
                <a:avLst/>
              </a:prstGeom>
            </p:spPr>
          </p:pic>
          <p:sp>
            <p:nvSpPr>
              <p:cNvPr id="14" name="Rounded Rectangle 13"/>
              <p:cNvSpPr/>
              <p:nvPr/>
            </p:nvSpPr>
            <p:spPr>
              <a:xfrm>
                <a:off x="6985000" y="558800"/>
                <a:ext cx="1790700" cy="1790700"/>
              </a:xfrm>
              <a:prstGeom prst="roundRect">
                <a:avLst/>
              </a:prstGeom>
              <a:noFill/>
              <a:ln w="762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>
                <a:off x="584200" y="5232400"/>
                <a:ext cx="8102600" cy="774701"/>
              </a:xfrm>
              <a:prstGeom prst="roundRect">
                <a:avLst/>
              </a:prstGeom>
              <a:noFill/>
              <a:ln w="762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2" name="Rounded Rectangle 21"/>
            <p:cNvSpPr/>
            <p:nvPr/>
          </p:nvSpPr>
          <p:spPr>
            <a:xfrm>
              <a:off x="1925007" y="2349500"/>
              <a:ext cx="2844800" cy="2794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200" y="5956301"/>
            <a:ext cx="1919531" cy="788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928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dirty="0" smtClean="0"/>
              <a:t> </a:t>
            </a:r>
            <a:r>
              <a:rPr lang="en-US" sz="1400" dirty="0" smtClean="0"/>
              <a:t>Page </a:t>
            </a:r>
            <a:fld id="{D437D7BB-4FF2-9B49-9FD6-DED9D0A5A640}" type="slidenum">
              <a:rPr lang="en-US" sz="1400" smtClean="0"/>
              <a:pPr algn="r"/>
              <a:t>22</a:t>
            </a:fld>
            <a:endParaRPr lang="en-US" sz="1400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63078" y="6084887"/>
            <a:ext cx="2023722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algn="r"/>
            <a:r>
              <a:rPr lang="en-US" dirty="0" smtClean="0"/>
              <a:t> </a:t>
            </a:r>
            <a:r>
              <a:rPr lang="en-US" sz="1200" dirty="0" smtClean="0"/>
              <a:t>Confidential &amp; Proprietary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505205" y="6280150"/>
            <a:ext cx="3603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Get them. Keep them. Know them™.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57200" y="6005513"/>
            <a:ext cx="8169023" cy="1588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7200" y="810194"/>
            <a:ext cx="8169023" cy="1588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2185592"/>
            <a:ext cx="9143999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atin typeface="Times New Roman"/>
              </a:rPr>
              <a:t>Prospect Engagement</a:t>
            </a:r>
          </a:p>
          <a:p>
            <a:pPr marL="457200" indent="-457200">
              <a:buAutoNum type="arabicPeriod"/>
            </a:pPr>
            <a:endParaRPr lang="en-US" sz="2000" dirty="0" smtClean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5623" y="856357"/>
            <a:ext cx="8169023" cy="6063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/>
            <a:r>
              <a:rPr lang="en-US" sz="2800" dirty="0" smtClean="0">
                <a:solidFill>
                  <a:srgbClr val="000000"/>
                </a:solidFill>
                <a:latin typeface="Times New Roman"/>
                <a:ea typeface="Cambria"/>
                <a:cs typeface="Times New Roman"/>
              </a:rPr>
              <a:t>Top Six List</a:t>
            </a:r>
          </a:p>
          <a:p>
            <a:pPr marL="914400" lvl="1" indent="-457200"/>
            <a:endParaRPr lang="en-US" sz="800" dirty="0" smtClean="0">
              <a:solidFill>
                <a:srgbClr val="000000"/>
              </a:solidFill>
              <a:latin typeface="Times New Roman"/>
              <a:ea typeface="Cambria"/>
              <a:cs typeface="Times New Roman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Cambria"/>
                <a:cs typeface="Times New Roman"/>
              </a:rPr>
              <a:t>Membership inquiries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Cambria"/>
                <a:cs typeface="Times New Roman"/>
              </a:rPr>
              <a:t>Club tours and open house events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Cambria"/>
                <a:cs typeface="Times New Roman"/>
              </a:rPr>
              <a:t>Free passes</a:t>
            </a:r>
          </a:p>
          <a:p>
            <a:pPr marL="1428750" lvl="2" indent="-51435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Cambria"/>
                <a:cs typeface="Times New Roman"/>
              </a:rPr>
              <a:t>Acknowledgement</a:t>
            </a:r>
          </a:p>
          <a:p>
            <a:pPr marL="1428750" lvl="2" indent="-51435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Cambria"/>
                <a:cs typeface="Times New Roman"/>
              </a:rPr>
              <a:t>Count down (# remaining)</a:t>
            </a:r>
          </a:p>
          <a:p>
            <a:pPr marL="1428750" lvl="2" indent="-51435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Cambria"/>
                <a:cs typeface="Times New Roman"/>
              </a:rPr>
              <a:t>Expiring soon</a:t>
            </a:r>
          </a:p>
          <a:p>
            <a:pPr marL="1428750" lvl="2" indent="-51435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Cambria"/>
                <a:cs typeface="Times New Roman"/>
              </a:rPr>
              <a:t>Ready to get started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Cambria"/>
                <a:cs typeface="Times New Roman"/>
              </a:rPr>
              <a:t>New member sign up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Cambria"/>
                <a:cs typeface="Times New Roman"/>
              </a:rPr>
              <a:t>Milestones – sessions per period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Cambria"/>
                <a:cs typeface="Times New Roman"/>
              </a:rPr>
              <a:t>Come back </a:t>
            </a:r>
          </a:p>
          <a:p>
            <a:pPr marL="971550" lvl="1" indent="-514350">
              <a:buFont typeface="+mj-lt"/>
              <a:buAutoNum type="arabicPeriod"/>
            </a:pPr>
            <a:endParaRPr lang="en-US" sz="2400" dirty="0" smtClean="0">
              <a:solidFill>
                <a:srgbClr val="000000"/>
              </a:solidFill>
              <a:latin typeface="Times New Roman"/>
              <a:ea typeface="Cambria"/>
              <a:cs typeface="Times New Roman"/>
            </a:endParaRPr>
          </a:p>
          <a:p>
            <a:pPr marL="1428750" lvl="2" indent="-514350">
              <a:buFont typeface="Arial"/>
              <a:buChar char="•"/>
            </a:pPr>
            <a:endParaRPr lang="en-US" sz="2800" dirty="0" smtClean="0">
              <a:solidFill>
                <a:srgbClr val="000000"/>
              </a:solidFill>
              <a:latin typeface="Times New Roman"/>
              <a:ea typeface="Cambria"/>
              <a:cs typeface="Times New Roman"/>
            </a:endParaRPr>
          </a:p>
          <a:p>
            <a:pPr marL="971550" lvl="1" indent="-514350">
              <a:buFont typeface="+mj-lt"/>
              <a:buAutoNum type="arabicPeriod"/>
            </a:pPr>
            <a:endParaRPr lang="en-US" sz="2800" dirty="0" smtClean="0">
              <a:solidFill>
                <a:srgbClr val="000000"/>
              </a:solidFill>
              <a:latin typeface="Times New Roman"/>
              <a:ea typeface="Cambria"/>
              <a:cs typeface="Times New Roman"/>
            </a:endParaRPr>
          </a:p>
          <a:p>
            <a:pPr marL="914400" lvl="1" indent="-457200">
              <a:buFont typeface="+mj-lt"/>
              <a:buAutoNum type="arabicPeriod"/>
            </a:pPr>
            <a:endParaRPr lang="en-US" sz="800" dirty="0" smtClean="0">
              <a:solidFill>
                <a:srgbClr val="000000"/>
              </a:solidFill>
              <a:latin typeface="Times New Roman"/>
              <a:ea typeface="Cambria"/>
              <a:cs typeface="Times New Roman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200" y="5956301"/>
            <a:ext cx="1919531" cy="788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928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dirty="0" smtClean="0"/>
              <a:t> </a:t>
            </a:r>
            <a:r>
              <a:rPr lang="en-US" sz="1400" dirty="0" smtClean="0"/>
              <a:t>Page </a:t>
            </a:r>
            <a:fld id="{D437D7BB-4FF2-9B49-9FD6-DED9D0A5A640}" type="slidenum">
              <a:rPr lang="en-US" sz="1400" smtClean="0"/>
              <a:pPr algn="r"/>
              <a:t>23</a:t>
            </a:fld>
            <a:endParaRPr lang="en-US" sz="1400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63078" y="6084887"/>
            <a:ext cx="2023722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algn="r"/>
            <a:r>
              <a:rPr lang="en-US" dirty="0" smtClean="0"/>
              <a:t> </a:t>
            </a:r>
            <a:r>
              <a:rPr lang="en-US" sz="1200" dirty="0" smtClean="0"/>
              <a:t>Confidential &amp; Proprietary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05205" y="6280150"/>
            <a:ext cx="3603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Get them. Keep them. Know them™.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57200" y="6005513"/>
            <a:ext cx="8169023" cy="1588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7200" y="810194"/>
            <a:ext cx="8169023" cy="1588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7824"/>
          </a:xfrm>
        </p:spPr>
        <p:txBody>
          <a:bodyPr>
            <a:noAutofit/>
          </a:bodyPr>
          <a:lstStyle/>
          <a:p>
            <a:pPr algn="l"/>
            <a:r>
              <a:rPr lang="en-US" sz="3200" cap="all" dirty="0" smtClean="0">
                <a:solidFill>
                  <a:srgbClr val="558ED5"/>
                </a:solidFill>
              </a:rPr>
              <a:t>When to communicate</a:t>
            </a:r>
            <a:endParaRPr lang="en-US" sz="2800" cap="all" dirty="0"/>
          </a:p>
        </p:txBody>
      </p:sp>
      <p:sp>
        <p:nvSpPr>
          <p:cNvPr id="13" name="Right Brace 12"/>
          <p:cNvSpPr/>
          <p:nvPr/>
        </p:nvSpPr>
        <p:spPr>
          <a:xfrm>
            <a:off x="5435487" y="1346200"/>
            <a:ext cx="863675" cy="41783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299162" y="1346200"/>
            <a:ext cx="2844838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Tailored email messaging based on membership type, visit frequency including first visit, activity type (group fitness or PT) POS, spa and or café by last purchase and next best recommendation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200" y="5956301"/>
            <a:ext cx="1919531" cy="788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928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dirty="0" smtClean="0"/>
              <a:t> </a:t>
            </a:r>
            <a:r>
              <a:rPr lang="en-US" sz="1400" dirty="0" smtClean="0"/>
              <a:t>Page </a:t>
            </a:r>
            <a:fld id="{D437D7BB-4FF2-9B49-9FD6-DED9D0A5A640}" type="slidenum">
              <a:rPr lang="en-US" sz="1400" smtClean="0"/>
              <a:pPr algn="r"/>
              <a:t>24</a:t>
            </a:fld>
            <a:endParaRPr lang="en-US" sz="1400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63078" y="6084887"/>
            <a:ext cx="2023722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algn="r"/>
            <a:r>
              <a:rPr lang="en-US" dirty="0" smtClean="0"/>
              <a:t> </a:t>
            </a:r>
            <a:r>
              <a:rPr lang="en-US" sz="1200" dirty="0" smtClean="0"/>
              <a:t>Confidential &amp; Proprietary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05205" y="6280150"/>
            <a:ext cx="3603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Get them. Keep them. Know them™.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57200" y="6005513"/>
            <a:ext cx="8169023" cy="1588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7200" y="810194"/>
            <a:ext cx="8169023" cy="1588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55600" y="274638"/>
            <a:ext cx="8686800" cy="467824"/>
          </a:xfrm>
        </p:spPr>
        <p:txBody>
          <a:bodyPr>
            <a:noAutofit/>
          </a:bodyPr>
          <a:lstStyle/>
          <a:p>
            <a:pPr algn="l"/>
            <a:r>
              <a:rPr lang="en-US" sz="3200" cap="all" dirty="0" smtClean="0">
                <a:solidFill>
                  <a:srgbClr val="558ED5"/>
                </a:solidFill>
              </a:rPr>
              <a:t>What does your email frequency look like?</a:t>
            </a:r>
            <a:endParaRPr lang="en-US" sz="2800" cap="all" dirty="0"/>
          </a:p>
        </p:txBody>
      </p:sp>
      <p:pic>
        <p:nvPicPr>
          <p:cNvPr id="17" name="Picture 16" descr="Screen Shot 2015-03-10 at 10.33.51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623" y="1130300"/>
            <a:ext cx="8229600" cy="805815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460123" y="1517015"/>
            <a:ext cx="990600" cy="26098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1238128" y="1339215"/>
            <a:ext cx="847595" cy="889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62001" y="2489200"/>
            <a:ext cx="78359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Build a tactical marketing model.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Leverage location affinity to drive open rates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Critical to lead conversion is creating waves of treatments to trigger desired behavior.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Don’t forget non-responders.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Outbound calls can make the difference and force site visitors to enter a valid phone number.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Integrate communication model across club whether it’s a special greeting or just welcome back.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200" y="5956301"/>
            <a:ext cx="1919531" cy="788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928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dirty="0" smtClean="0"/>
              <a:t> </a:t>
            </a:r>
            <a:r>
              <a:rPr lang="en-US" sz="1400" dirty="0" smtClean="0"/>
              <a:t>Page </a:t>
            </a:r>
            <a:fld id="{D437D7BB-4FF2-9B49-9FD6-DED9D0A5A640}" type="slidenum">
              <a:rPr lang="en-US" sz="1400" smtClean="0"/>
              <a:pPr algn="r"/>
              <a:t>25</a:t>
            </a:fld>
            <a:endParaRPr lang="en-US" sz="1400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63078" y="6084887"/>
            <a:ext cx="2023722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algn="r"/>
            <a:r>
              <a:rPr lang="en-US" dirty="0" smtClean="0"/>
              <a:t> </a:t>
            </a:r>
            <a:r>
              <a:rPr lang="en-US" sz="1200" dirty="0" smtClean="0"/>
              <a:t>Confidential &amp; Proprietary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05205" y="6280150"/>
            <a:ext cx="3603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Get them. Keep them. Know them™.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57200" y="6005513"/>
            <a:ext cx="8169023" cy="1588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172373" y="274637"/>
            <a:ext cx="4640927" cy="5711909"/>
            <a:chOff x="172373" y="274637"/>
            <a:chExt cx="4640927" cy="5711909"/>
          </a:xfrm>
        </p:grpSpPr>
        <p:pic>
          <p:nvPicPr>
            <p:cNvPr id="13" name="Picture 12" descr="Screen Shot 2015-03-10 at 10.43.07 AM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373" y="274637"/>
              <a:ext cx="4640927" cy="5711909"/>
            </a:xfrm>
            <a:prstGeom prst="rect">
              <a:avLst/>
            </a:prstGeom>
          </p:spPr>
        </p:pic>
        <p:sp>
          <p:nvSpPr>
            <p:cNvPr id="16" name="Rounded Rectangle 15"/>
            <p:cNvSpPr/>
            <p:nvPr/>
          </p:nvSpPr>
          <p:spPr>
            <a:xfrm>
              <a:off x="261273" y="673100"/>
              <a:ext cx="1034127" cy="158262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4406900" y="691662"/>
              <a:ext cx="354936" cy="31163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ounded Rectangle 22"/>
            <p:cNvSpPr/>
            <p:nvPr/>
          </p:nvSpPr>
          <p:spPr>
            <a:xfrm flipV="1">
              <a:off x="1117600" y="831362"/>
              <a:ext cx="889000" cy="255756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1866900" y="1511300"/>
              <a:ext cx="787400" cy="101600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558800" y="1739900"/>
              <a:ext cx="1066800" cy="26670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2146300" y="4787900"/>
              <a:ext cx="1219200" cy="2667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105400" y="336062"/>
            <a:ext cx="3962400" cy="6432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What do you test?</a:t>
            </a:r>
          </a:p>
          <a:p>
            <a:endParaRPr lang="en-US" sz="2400" dirty="0" smtClean="0"/>
          </a:p>
          <a:p>
            <a:pPr marL="457200" indent="-457200">
              <a:buAutoNum type="arabicPeriod"/>
            </a:pPr>
            <a:r>
              <a:rPr lang="en-US" sz="2400" dirty="0" smtClean="0"/>
              <a:t>Pretty images push action elements down be careful how you use them.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Offer positioning is always prominent.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Is your navigation bar?  Do you even need it?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Use urgency to drive behavior.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Remember address information and or directions.</a:t>
            </a:r>
          </a:p>
          <a:p>
            <a:pPr marL="457200" indent="-457200">
              <a:buAutoNum type="arabicPeriod"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cxnSp>
        <p:nvCxnSpPr>
          <p:cNvPr id="29" name="Straight Arrow Connector 28"/>
          <p:cNvCxnSpPr/>
          <p:nvPr/>
        </p:nvCxnSpPr>
        <p:spPr>
          <a:xfrm rot="10800000" flipV="1">
            <a:off x="3898900" y="1752600"/>
            <a:ext cx="1079500" cy="901700"/>
          </a:xfrm>
          <a:prstGeom prst="straightConnector1">
            <a:avLst/>
          </a:prstGeom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0800000" flipV="1">
            <a:off x="3365500" y="2654301"/>
            <a:ext cx="1612900" cy="838198"/>
          </a:xfrm>
          <a:prstGeom prst="straightConnector1">
            <a:avLst/>
          </a:prstGeom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0800000">
            <a:off x="4165600" y="3302000"/>
            <a:ext cx="939800" cy="1588"/>
          </a:xfrm>
          <a:prstGeom prst="straightConnector1">
            <a:avLst/>
          </a:prstGeom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>
            <a:off x="3632200" y="4178300"/>
            <a:ext cx="1612900" cy="1333500"/>
          </a:xfrm>
          <a:prstGeom prst="straightConnector1">
            <a:avLst/>
          </a:prstGeom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190500" y="926128"/>
            <a:ext cx="8767244" cy="5633759"/>
            <a:chOff x="190500" y="119341"/>
            <a:chExt cx="8767244" cy="5633759"/>
          </a:xfrm>
        </p:grpSpPr>
        <p:grpSp>
          <p:nvGrpSpPr>
            <p:cNvPr id="2" name="Group 39"/>
            <p:cNvGrpSpPr/>
            <p:nvPr/>
          </p:nvGrpSpPr>
          <p:grpSpPr>
            <a:xfrm>
              <a:off x="4525444" y="119342"/>
              <a:ext cx="4432300" cy="5633758"/>
              <a:chOff x="2184400" y="93485"/>
              <a:chExt cx="4817512" cy="5913615"/>
            </a:xfrm>
          </p:grpSpPr>
          <p:grpSp>
            <p:nvGrpSpPr>
              <p:cNvPr id="3" name="Group 30"/>
              <p:cNvGrpSpPr/>
              <p:nvPr/>
            </p:nvGrpSpPr>
            <p:grpSpPr>
              <a:xfrm>
                <a:off x="2197100" y="93485"/>
                <a:ext cx="4804812" cy="5913615"/>
                <a:chOff x="850900" y="93485"/>
                <a:chExt cx="4804812" cy="5913615"/>
              </a:xfrm>
            </p:grpSpPr>
            <p:pic>
              <p:nvPicPr>
                <p:cNvPr id="15" name="Picture 14" descr="Screen Shot 2015-03-10 at 10.43.07 AM.png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850900" y="93485"/>
                  <a:ext cx="4804812" cy="5913615"/>
                </a:xfrm>
                <a:prstGeom prst="rect">
                  <a:avLst/>
                </a:prstGeom>
              </p:spPr>
            </p:pic>
            <p:sp>
              <p:nvSpPr>
                <p:cNvPr id="18" name="Rectangle 17"/>
                <p:cNvSpPr/>
                <p:nvPr/>
              </p:nvSpPr>
              <p:spPr>
                <a:xfrm>
                  <a:off x="1219200" y="1600200"/>
                  <a:ext cx="4051300" cy="4356101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19" name="Picture 18" descr="Screen Shot 2015-03-10 at 10.51.42 AM.png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00103" y="2221322"/>
                  <a:ext cx="3932297" cy="2191927"/>
                </a:xfrm>
                <a:prstGeom prst="rect">
                  <a:avLst/>
                </a:prstGeom>
              </p:spPr>
            </p:pic>
            <p:sp>
              <p:nvSpPr>
                <p:cNvPr id="20" name="TextBox 19"/>
                <p:cNvSpPr txBox="1"/>
                <p:nvPr/>
              </p:nvSpPr>
              <p:spPr>
                <a:xfrm>
                  <a:off x="1219198" y="1542534"/>
                  <a:ext cx="4051301" cy="4845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 dirty="0" smtClean="0">
                      <a:solidFill>
                        <a:schemeClr val="accent5">
                          <a:lumMod val="75000"/>
                        </a:schemeClr>
                      </a:solidFill>
                    </a:rPr>
                    <a:t>Your 3-Day VIP Guest Pass</a:t>
                  </a:r>
                  <a:endParaRPr lang="en-US" sz="2400" b="1" dirty="0">
                    <a:solidFill>
                      <a:schemeClr val="accent5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1193800" y="1884256"/>
                  <a:ext cx="4051299" cy="3876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 smtClean="0"/>
                    <a:t>Expires in 7 days.  Restrictions apply</a:t>
                  </a:r>
                  <a:r>
                    <a:rPr lang="en-US" dirty="0" smtClean="0"/>
                    <a:t>.</a:t>
                  </a:r>
                  <a:endParaRPr lang="en-US" dirty="0"/>
                </a:p>
              </p:txBody>
            </p:sp>
            <p:pic>
              <p:nvPicPr>
                <p:cNvPr id="28" name="Picture 27" descr="Screen Shot 2015-03-10 at 10.53.57 AM.png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193800" y="4747442"/>
                  <a:ext cx="4064000" cy="609146"/>
                </a:xfrm>
                <a:prstGeom prst="rect">
                  <a:avLst/>
                </a:prstGeom>
              </p:spPr>
            </p:pic>
            <p:pic>
              <p:nvPicPr>
                <p:cNvPr id="29" name="Picture 28" descr="Screen Shot 2015-03-10 at 10.54.08 AM.png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19200" y="5385142"/>
                  <a:ext cx="4025900" cy="317157"/>
                </a:xfrm>
                <a:prstGeom prst="rect">
                  <a:avLst/>
                </a:prstGeom>
              </p:spPr>
            </p:pic>
            <p:sp>
              <p:nvSpPr>
                <p:cNvPr id="30" name="Rounded Rectangle 29"/>
                <p:cNvSpPr/>
                <p:nvPr/>
              </p:nvSpPr>
              <p:spPr>
                <a:xfrm>
                  <a:off x="1689100" y="4216400"/>
                  <a:ext cx="3213100" cy="139700"/>
                </a:xfrm>
                <a:prstGeom prst="round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32" name="Oval 31"/>
              <p:cNvSpPr/>
              <p:nvPr/>
            </p:nvSpPr>
            <p:spPr>
              <a:xfrm>
                <a:off x="6578600" y="533400"/>
                <a:ext cx="397912" cy="3937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2578101" y="4785542"/>
                <a:ext cx="1104899" cy="230958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>
                <a:off x="4686300" y="3238500"/>
                <a:ext cx="749300" cy="127000"/>
              </a:xfrm>
              <a:prstGeom prst="round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Rounded Rectangle 34"/>
              <p:cNvSpPr/>
              <p:nvPr/>
            </p:nvSpPr>
            <p:spPr>
              <a:xfrm>
                <a:off x="2184400" y="533400"/>
                <a:ext cx="749300" cy="127000"/>
              </a:xfrm>
              <a:prstGeom prst="round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Rounded Rectangle 36"/>
              <p:cNvSpPr/>
              <p:nvPr/>
            </p:nvSpPr>
            <p:spPr>
              <a:xfrm>
                <a:off x="3162300" y="800100"/>
                <a:ext cx="1022350" cy="127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2579932" y="4390810"/>
                <a:ext cx="4000498" cy="387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Need directions</a:t>
                </a:r>
                <a:r>
                  <a:rPr lang="en-US" dirty="0" smtClean="0"/>
                  <a:t> </a:t>
                </a:r>
                <a:r>
                  <a:rPr lang="en-US" sz="1400" dirty="0" smtClean="0"/>
                  <a:t>– </a:t>
                </a:r>
                <a:r>
                  <a:rPr lang="en-US" sz="1400" u="sng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1234 Main St. Your City Name</a:t>
                </a:r>
                <a:endParaRPr lang="en-US" sz="1400" u="sng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190500" y="119341"/>
              <a:ext cx="4096123" cy="5582959"/>
              <a:chOff x="172373" y="274637"/>
              <a:chExt cx="4640927" cy="5711909"/>
            </a:xfrm>
          </p:grpSpPr>
          <p:pic>
            <p:nvPicPr>
              <p:cNvPr id="23" name="Picture 22" descr="Screen Shot 2015-03-10 at 10.43.07 AM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72373" y="274637"/>
                <a:ext cx="4640927" cy="5711909"/>
              </a:xfrm>
              <a:prstGeom prst="rect">
                <a:avLst/>
              </a:prstGeom>
            </p:spPr>
          </p:pic>
          <p:sp>
            <p:nvSpPr>
              <p:cNvPr id="24" name="Rounded Rectangle 23"/>
              <p:cNvSpPr/>
              <p:nvPr/>
            </p:nvSpPr>
            <p:spPr>
              <a:xfrm>
                <a:off x="261273" y="673100"/>
                <a:ext cx="1034127" cy="158262"/>
              </a:xfrm>
              <a:prstGeom prst="round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4406900" y="691662"/>
                <a:ext cx="354936" cy="31163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 flipV="1">
                <a:off x="1117600" y="831362"/>
                <a:ext cx="889000" cy="255756"/>
              </a:xfrm>
              <a:prstGeom prst="round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1866900" y="1511300"/>
                <a:ext cx="787400" cy="101600"/>
              </a:xfrm>
              <a:prstGeom prst="round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ounded Rectangle 30"/>
              <p:cNvSpPr/>
              <p:nvPr/>
            </p:nvSpPr>
            <p:spPr>
              <a:xfrm>
                <a:off x="558800" y="1739900"/>
                <a:ext cx="1066800" cy="266700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ounded Rectangle 35"/>
              <p:cNvSpPr/>
              <p:nvPr/>
            </p:nvSpPr>
            <p:spPr>
              <a:xfrm>
                <a:off x="2146300" y="4787900"/>
                <a:ext cx="1219200" cy="2667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cxnSp>
        <p:nvCxnSpPr>
          <p:cNvPr id="43" name="Straight Connector 42"/>
          <p:cNvCxnSpPr/>
          <p:nvPr/>
        </p:nvCxnSpPr>
        <p:spPr>
          <a:xfrm>
            <a:off x="457200" y="810194"/>
            <a:ext cx="8169023" cy="1588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7824"/>
          </a:xfrm>
        </p:spPr>
        <p:txBody>
          <a:bodyPr>
            <a:noAutofit/>
          </a:bodyPr>
          <a:lstStyle/>
          <a:p>
            <a:pPr algn="l"/>
            <a:r>
              <a:rPr lang="en-US" sz="3200" cap="all" dirty="0" smtClean="0">
                <a:solidFill>
                  <a:srgbClr val="558ED5"/>
                </a:solidFill>
              </a:rPr>
              <a:t>Control vs. test </a:t>
            </a:r>
            <a:endParaRPr lang="en-US" sz="2800" cap="all" dirty="0"/>
          </a:p>
        </p:txBody>
      </p:sp>
      <p:sp>
        <p:nvSpPr>
          <p:cNvPr id="45" name="Rounded Rectangle 44"/>
          <p:cNvSpPr/>
          <p:nvPr/>
        </p:nvSpPr>
        <p:spPr>
          <a:xfrm>
            <a:off x="5904214" y="2147573"/>
            <a:ext cx="1131586" cy="99306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200" y="5956301"/>
            <a:ext cx="1919531" cy="788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928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dirty="0" smtClean="0"/>
              <a:t> </a:t>
            </a:r>
            <a:r>
              <a:rPr lang="en-US" sz="1400" dirty="0" smtClean="0"/>
              <a:t>Page </a:t>
            </a:r>
            <a:fld id="{D437D7BB-4FF2-9B49-9FD6-DED9D0A5A640}" type="slidenum">
              <a:rPr lang="en-US" sz="1400" smtClean="0"/>
              <a:pPr algn="r"/>
              <a:t>27</a:t>
            </a:fld>
            <a:endParaRPr lang="en-US" sz="1400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63078" y="6084887"/>
            <a:ext cx="2023722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algn="r"/>
            <a:r>
              <a:rPr lang="en-US" dirty="0" smtClean="0"/>
              <a:t> </a:t>
            </a:r>
            <a:r>
              <a:rPr lang="en-US" sz="1200" dirty="0" smtClean="0"/>
              <a:t>Confidential &amp; Proprietary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505205" y="6280150"/>
            <a:ext cx="3603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Get them. Keep them. Know them™.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57200" y="6005513"/>
            <a:ext cx="8169023" cy="1588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7200" y="810194"/>
            <a:ext cx="8169023" cy="1588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2185592"/>
            <a:ext cx="914399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atin typeface="Times New Roman"/>
              </a:rPr>
              <a:t>Injecting SEO </a:t>
            </a:r>
          </a:p>
          <a:p>
            <a:pPr algn="ctr"/>
            <a:r>
              <a:rPr lang="en-US" sz="5400" b="1" dirty="0" smtClean="0">
                <a:latin typeface="Times New Roman"/>
              </a:rPr>
              <a:t>into Your Club</a:t>
            </a:r>
          </a:p>
          <a:p>
            <a:pPr marL="457200" indent="-457200">
              <a:buAutoNum type="arabicPeriod"/>
            </a:pPr>
            <a:endParaRPr lang="en-US" sz="2000" dirty="0" smtClean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200" y="5956301"/>
            <a:ext cx="1919531" cy="788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928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dirty="0" smtClean="0"/>
              <a:t> </a:t>
            </a:r>
            <a:r>
              <a:rPr lang="en-US" sz="1400" dirty="0" smtClean="0"/>
              <a:t>Page </a:t>
            </a:r>
            <a:fld id="{D437D7BB-4FF2-9B49-9FD6-DED9D0A5A640}" type="slidenum">
              <a:rPr lang="en-US" sz="1400" smtClean="0"/>
              <a:pPr algn="r"/>
              <a:t>28</a:t>
            </a:fld>
            <a:endParaRPr lang="en-US" sz="1400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63078" y="6084887"/>
            <a:ext cx="2023722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algn="r"/>
            <a:r>
              <a:rPr lang="en-US" dirty="0" smtClean="0"/>
              <a:t> </a:t>
            </a:r>
            <a:r>
              <a:rPr lang="en-US" sz="1200" dirty="0" smtClean="0"/>
              <a:t>Confidential &amp; Proprietary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05205" y="6280150"/>
            <a:ext cx="3603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Get them. Keep them. Know them™.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57200" y="6005513"/>
            <a:ext cx="8169023" cy="1588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7200" y="810194"/>
            <a:ext cx="8169023" cy="1588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7824"/>
          </a:xfrm>
        </p:spPr>
        <p:txBody>
          <a:bodyPr>
            <a:noAutofit/>
          </a:bodyPr>
          <a:lstStyle/>
          <a:p>
            <a:pPr algn="l"/>
            <a:r>
              <a:rPr lang="en-US" sz="3200" cap="all" dirty="0" smtClean="0">
                <a:solidFill>
                  <a:srgbClr val="558ED5"/>
                </a:solidFill>
              </a:rPr>
              <a:t>Start with your blog</a:t>
            </a:r>
            <a:endParaRPr lang="en-US" sz="2800" cap="all" dirty="0"/>
          </a:p>
        </p:txBody>
      </p:sp>
      <p:pic>
        <p:nvPicPr>
          <p:cNvPr id="13" name="Picture 12" descr="Screen Shot 2015-03-09 at 3.54.39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212" y="1066801"/>
            <a:ext cx="5115866" cy="4889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200" y="5956301"/>
            <a:ext cx="1919531" cy="788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928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dirty="0" smtClean="0"/>
              <a:t> </a:t>
            </a:r>
            <a:r>
              <a:rPr lang="en-US" sz="1400" dirty="0" smtClean="0"/>
              <a:t>Page </a:t>
            </a:r>
            <a:fld id="{D437D7BB-4FF2-9B49-9FD6-DED9D0A5A640}" type="slidenum">
              <a:rPr lang="en-US" sz="1400" smtClean="0"/>
              <a:pPr algn="r"/>
              <a:t>29</a:t>
            </a:fld>
            <a:endParaRPr lang="en-US" sz="1400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63078" y="6084887"/>
            <a:ext cx="2023722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algn="r"/>
            <a:r>
              <a:rPr lang="en-US" dirty="0" smtClean="0"/>
              <a:t> </a:t>
            </a:r>
            <a:r>
              <a:rPr lang="en-US" sz="1200" dirty="0" smtClean="0"/>
              <a:t>Confidential &amp; Proprietary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05205" y="6280150"/>
            <a:ext cx="3603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Get them. Keep them. Know them™.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57200" y="6005513"/>
            <a:ext cx="8169023" cy="1588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7200" y="810194"/>
            <a:ext cx="8169023" cy="1588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7824"/>
          </a:xfrm>
        </p:spPr>
        <p:txBody>
          <a:bodyPr>
            <a:noAutofit/>
          </a:bodyPr>
          <a:lstStyle/>
          <a:p>
            <a:pPr algn="l"/>
            <a:r>
              <a:rPr lang="en-US" sz="3200" cap="all" dirty="0" smtClean="0">
                <a:solidFill>
                  <a:srgbClr val="558ED5"/>
                </a:solidFill>
              </a:rPr>
              <a:t>Blog Post Writing</a:t>
            </a:r>
            <a:endParaRPr lang="en-US" sz="2800" cap="all" dirty="0"/>
          </a:p>
        </p:txBody>
      </p:sp>
      <p:sp>
        <p:nvSpPr>
          <p:cNvPr id="17" name="Rectangle 16"/>
          <p:cNvSpPr/>
          <p:nvPr/>
        </p:nvSpPr>
        <p:spPr>
          <a:xfrm>
            <a:off x="0" y="1079500"/>
            <a:ext cx="8686801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Cambria"/>
                <a:cs typeface="Times New Roman"/>
              </a:rPr>
              <a:t>Conduct simple keyword phrase research using results from Google Keyword Recommendations.</a:t>
            </a:r>
          </a:p>
          <a:p>
            <a:pPr marL="971550" lvl="1" indent="-514350"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Cambria"/>
                <a:cs typeface="Times New Roman"/>
              </a:rPr>
              <a:t>If needed, user the phrase recommendations to build out an article table of contents to help guide writing your piece.</a:t>
            </a:r>
          </a:p>
          <a:p>
            <a:pPr marL="971550" lvl="1" indent="-514350"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Cambria"/>
                <a:cs typeface="Times New Roman"/>
              </a:rPr>
              <a:t>Establish a process for authoring search elements after the article has been drafted:</a:t>
            </a:r>
          </a:p>
          <a:p>
            <a:pPr marL="1892300" lvl="2" indent="-457200">
              <a:buFont typeface="+mj-lt"/>
              <a:buAutoNum type="romanUcPeriod"/>
            </a:pP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Cambria"/>
                <a:cs typeface="Times New Roman"/>
              </a:rPr>
              <a:t>Article title between 57 to 63 characters.</a:t>
            </a:r>
          </a:p>
          <a:p>
            <a:pPr marL="1892300" lvl="2" indent="-457200">
              <a:buFont typeface="+mj-lt"/>
              <a:buAutoNum type="romanUcPeriod"/>
            </a:pP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Cambria"/>
                <a:cs typeface="Times New Roman"/>
              </a:rPr>
              <a:t>Descriptions should be between 157 and 163 characters.</a:t>
            </a:r>
          </a:p>
          <a:p>
            <a:pPr marL="1892300" lvl="2" indent="-457200">
              <a:buFont typeface="+mj-lt"/>
              <a:buAutoNum type="romanUcPeriod"/>
            </a:pP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Cambria"/>
                <a:cs typeface="Times New Roman"/>
              </a:rPr>
              <a:t>Make the page title the same as the article title</a:t>
            </a:r>
          </a:p>
          <a:p>
            <a:pPr marL="1892300" lvl="2" indent="-457200">
              <a:buFont typeface="+mj-lt"/>
              <a:buAutoNum type="romanUcPeriod"/>
            </a:pP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Cambria"/>
                <a:cs typeface="Times New Roman"/>
              </a:rPr>
              <a:t>No need to add brand name at the end of titles</a:t>
            </a:r>
          </a:p>
          <a:p>
            <a:pPr marL="971550" lvl="1" indent="-514350"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Cambria"/>
                <a:cs typeface="Times New Roman"/>
              </a:rPr>
              <a:t>Remember clear hierarchy?  Use keyword recommendations in header tags H1, H2, H3, H4 these sections become the sub-category content blocks.</a:t>
            </a:r>
          </a:p>
          <a:p>
            <a:pPr marL="971550" lvl="1" indent="-514350"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Cambria"/>
                <a:cs typeface="Times New Roman"/>
              </a:rPr>
              <a:t>When is all this going to happen?  Build in SEO efforts after your QA review process.</a:t>
            </a:r>
          </a:p>
          <a:p>
            <a:pPr marL="971550" lvl="1" indent="-514350">
              <a:buAutoNum type="arabicPeriod"/>
            </a:pPr>
            <a:endParaRPr lang="en-US" sz="2000" dirty="0" smtClean="0">
              <a:solidFill>
                <a:srgbClr val="000000"/>
              </a:solidFill>
              <a:latin typeface="Times New Roman"/>
              <a:ea typeface="Cambria"/>
              <a:cs typeface="Times New Roman"/>
            </a:endParaRPr>
          </a:p>
          <a:p>
            <a:pPr marL="971550" lvl="1" indent="-514350">
              <a:buAutoNum type="arabicPeriod"/>
            </a:pPr>
            <a:endParaRPr lang="en-US" sz="2800" dirty="0" smtClean="0">
              <a:solidFill>
                <a:srgbClr val="000000"/>
              </a:solidFill>
              <a:latin typeface="Times New Roman"/>
              <a:ea typeface="Cambria"/>
              <a:cs typeface="Times New Roman"/>
            </a:endParaRPr>
          </a:p>
          <a:p>
            <a:pPr marL="914400" lvl="1" indent="-457200">
              <a:buFont typeface="+mj-lt"/>
              <a:buAutoNum type="arabicPeriod"/>
            </a:pPr>
            <a:endParaRPr lang="en-US" sz="800" dirty="0" smtClean="0">
              <a:solidFill>
                <a:srgbClr val="000000"/>
              </a:solidFill>
              <a:latin typeface="Times New Roman"/>
              <a:ea typeface="Cambria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200" y="5956301"/>
            <a:ext cx="1919531" cy="788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928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dirty="0" smtClean="0"/>
              <a:t> </a:t>
            </a:r>
            <a:r>
              <a:rPr lang="en-US" sz="1400" dirty="0" smtClean="0"/>
              <a:t>Page </a:t>
            </a:r>
            <a:fld id="{D437D7BB-4FF2-9B49-9FD6-DED9D0A5A640}" type="slidenum">
              <a:rPr lang="en-US" sz="1400" smtClean="0"/>
              <a:pPr algn="r"/>
              <a:t>3</a:t>
            </a:fld>
            <a:endParaRPr lang="en-US" sz="1400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63078" y="6084887"/>
            <a:ext cx="2023722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algn="r"/>
            <a:r>
              <a:rPr lang="en-US" dirty="0" smtClean="0"/>
              <a:t> </a:t>
            </a:r>
            <a:r>
              <a:rPr lang="en-US" sz="1200" dirty="0" smtClean="0"/>
              <a:t>Confidential &amp; Proprietary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05205" y="6280150"/>
            <a:ext cx="3603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Get them. Keep them. Know them™.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57200" y="6005513"/>
            <a:ext cx="8169023" cy="1588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7200" y="810194"/>
            <a:ext cx="8169023" cy="1588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7824"/>
          </a:xfrm>
        </p:spPr>
        <p:txBody>
          <a:bodyPr>
            <a:noAutofit/>
          </a:bodyPr>
          <a:lstStyle/>
          <a:p>
            <a:pPr algn="l"/>
            <a:r>
              <a:rPr lang="en-US" sz="3200" cap="all" dirty="0" smtClean="0">
                <a:solidFill>
                  <a:srgbClr val="558ED5"/>
                </a:solidFill>
              </a:rPr>
              <a:t>fRee SEO Value forecaster</a:t>
            </a:r>
            <a:endParaRPr lang="en-US" sz="2800" cap="all" dirty="0"/>
          </a:p>
        </p:txBody>
      </p:sp>
      <p:pic>
        <p:nvPicPr>
          <p:cNvPr id="13" name="Picture 12" descr="Screen Shot 2015-03-11 at 11.35.15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190" y="989582"/>
            <a:ext cx="7641810" cy="4635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200" y="5956301"/>
            <a:ext cx="1919531" cy="788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928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dirty="0" smtClean="0"/>
              <a:t> </a:t>
            </a:r>
            <a:r>
              <a:rPr lang="en-US" sz="1400" dirty="0" smtClean="0"/>
              <a:t>Page </a:t>
            </a:r>
            <a:fld id="{D437D7BB-4FF2-9B49-9FD6-DED9D0A5A640}" type="slidenum">
              <a:rPr lang="en-US" sz="1400" smtClean="0"/>
              <a:pPr algn="r"/>
              <a:t>30</a:t>
            </a:fld>
            <a:endParaRPr lang="en-US" sz="1400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63078" y="6084887"/>
            <a:ext cx="2023722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algn="r"/>
            <a:r>
              <a:rPr lang="en-US" dirty="0" smtClean="0"/>
              <a:t> </a:t>
            </a:r>
            <a:r>
              <a:rPr lang="en-US" sz="1200" dirty="0" smtClean="0"/>
              <a:t>Confidential &amp; Proprietary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05205" y="6280150"/>
            <a:ext cx="3603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Get them. Keep them. Know them™.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57200" y="6005513"/>
            <a:ext cx="8169023" cy="1588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7200" y="810194"/>
            <a:ext cx="8169023" cy="1588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7824"/>
          </a:xfrm>
        </p:spPr>
        <p:txBody>
          <a:bodyPr>
            <a:noAutofit/>
          </a:bodyPr>
          <a:lstStyle/>
          <a:p>
            <a:pPr algn="l"/>
            <a:r>
              <a:rPr lang="en-US" sz="3200" cap="all" dirty="0" smtClean="0">
                <a:solidFill>
                  <a:srgbClr val="558ED5"/>
                </a:solidFill>
              </a:rPr>
              <a:t>Wrapping it all up</a:t>
            </a:r>
            <a:endParaRPr lang="en-US" sz="2800" cap="all" dirty="0"/>
          </a:p>
        </p:txBody>
      </p:sp>
      <p:sp>
        <p:nvSpPr>
          <p:cNvPr id="17" name="Rectangle 16"/>
          <p:cNvSpPr/>
          <p:nvPr/>
        </p:nvSpPr>
        <p:spPr>
          <a:xfrm>
            <a:off x="428877" y="927701"/>
            <a:ext cx="8169023" cy="6247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>
              <a:buAutoNum type="arabicPeriod"/>
            </a:pP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Cambria"/>
                <a:cs typeface="Times New Roman"/>
              </a:rPr>
              <a:t>Identify code issues ASAP</a:t>
            </a:r>
          </a:p>
          <a:p>
            <a:pPr marL="971550" lvl="1" indent="-514350">
              <a:buAutoNum type="arabicPeriod"/>
            </a:pP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Cambria"/>
                <a:cs typeface="Times New Roman"/>
              </a:rPr>
              <a:t>Gap assessment of information organization</a:t>
            </a:r>
          </a:p>
          <a:p>
            <a:pPr marL="971550" lvl="1" indent="-514350">
              <a:buAutoNum type="arabicPeriod"/>
            </a:pP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Cambria"/>
                <a:cs typeface="Times New Roman"/>
              </a:rPr>
              <a:t>Plug in Google Analytics and Webmaster Tools</a:t>
            </a:r>
          </a:p>
          <a:p>
            <a:pPr marL="971550" lvl="1" indent="-514350">
              <a:buAutoNum type="arabicPeriod"/>
            </a:pP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Cambria"/>
                <a:cs typeface="Times New Roman"/>
              </a:rPr>
              <a:t>Bench site and email performance</a:t>
            </a:r>
          </a:p>
          <a:p>
            <a:pPr marL="971550" lvl="1" indent="-514350">
              <a:buAutoNum type="arabicPeriod"/>
            </a:pP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Cambria"/>
                <a:cs typeface="Times New Roman"/>
              </a:rPr>
              <a:t>Begin keyword research</a:t>
            </a:r>
          </a:p>
          <a:p>
            <a:pPr marL="971550" lvl="1" indent="-514350">
              <a:buAutoNum type="arabicPeriod"/>
            </a:pP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Cambria"/>
                <a:cs typeface="Times New Roman"/>
              </a:rPr>
              <a:t>Keyword assessment and page assignments</a:t>
            </a:r>
          </a:p>
          <a:p>
            <a:pPr marL="971550" lvl="1" indent="-514350">
              <a:buAutoNum type="arabicPeriod"/>
            </a:pP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Cambria"/>
                <a:cs typeface="Times New Roman"/>
              </a:rPr>
              <a:t>Website copy upgrades</a:t>
            </a:r>
          </a:p>
          <a:p>
            <a:pPr marL="971550" lvl="1" indent="-514350">
              <a:buAutoNum type="arabicPeriod"/>
            </a:pP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Cambria"/>
                <a:cs typeface="Times New Roman"/>
              </a:rPr>
              <a:t>Email marketing copy upgrades</a:t>
            </a:r>
          </a:p>
          <a:p>
            <a:pPr marL="971550" lvl="1" indent="-514350">
              <a:buAutoNum type="arabicPeriod"/>
            </a:pP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Cambria"/>
                <a:cs typeface="Times New Roman"/>
              </a:rPr>
              <a:t>Run another benchmark </a:t>
            </a:r>
          </a:p>
          <a:p>
            <a:pPr marL="971550" lvl="1" indent="-514350">
              <a:buAutoNum type="arabicPeriod"/>
            </a:pP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Cambria"/>
                <a:cs typeface="Times New Roman"/>
              </a:rPr>
              <a:t>Launch A/B split testing – site and email</a:t>
            </a:r>
          </a:p>
          <a:p>
            <a:pPr marL="971550" lvl="1" indent="-514350">
              <a:buAutoNum type="arabicPeriod"/>
            </a:pP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Cambria"/>
                <a:cs typeface="Times New Roman"/>
              </a:rPr>
              <a:t>Ongoing site optimization testing</a:t>
            </a:r>
          </a:p>
          <a:p>
            <a:pPr marL="971550" lvl="1" indent="-514350">
              <a:buAutoNum type="arabicPeriod"/>
            </a:pPr>
            <a:endParaRPr lang="en-US" sz="2800" dirty="0" smtClean="0">
              <a:solidFill>
                <a:srgbClr val="000000"/>
              </a:solidFill>
              <a:latin typeface="Times New Roman"/>
              <a:ea typeface="Cambria"/>
              <a:cs typeface="Times New Roman"/>
            </a:endParaRPr>
          </a:p>
          <a:p>
            <a:pPr marL="971550" lvl="1" indent="-514350">
              <a:buAutoNum type="arabicPeriod"/>
            </a:pPr>
            <a:endParaRPr lang="en-US" sz="2800" dirty="0" smtClean="0">
              <a:solidFill>
                <a:srgbClr val="000000"/>
              </a:solidFill>
              <a:latin typeface="Times New Roman"/>
              <a:ea typeface="Cambria"/>
              <a:cs typeface="Times New Roman"/>
            </a:endParaRPr>
          </a:p>
          <a:p>
            <a:pPr marL="971550" lvl="1" indent="-514350">
              <a:buAutoNum type="arabicPeriod"/>
            </a:pPr>
            <a:endParaRPr lang="en-US" sz="2800" dirty="0" smtClean="0">
              <a:solidFill>
                <a:srgbClr val="000000"/>
              </a:solidFill>
              <a:latin typeface="Times New Roman"/>
              <a:ea typeface="Cambria"/>
              <a:cs typeface="Times New Roman"/>
            </a:endParaRPr>
          </a:p>
          <a:p>
            <a:pPr marL="914400" lvl="1" indent="-457200">
              <a:buFont typeface="+mj-lt"/>
              <a:buAutoNum type="arabicPeriod"/>
            </a:pPr>
            <a:endParaRPr lang="en-US" sz="800" dirty="0" smtClean="0">
              <a:solidFill>
                <a:srgbClr val="000000"/>
              </a:solidFill>
              <a:latin typeface="Times New Roman"/>
              <a:ea typeface="Cambria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200" y="5956301"/>
            <a:ext cx="1919531" cy="788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928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dirty="0" smtClean="0"/>
              <a:t> </a:t>
            </a:r>
            <a:r>
              <a:rPr lang="en-US" sz="1400" dirty="0" smtClean="0"/>
              <a:t>Page </a:t>
            </a:r>
            <a:fld id="{D437D7BB-4FF2-9B49-9FD6-DED9D0A5A640}" type="slidenum">
              <a:rPr lang="en-US" sz="1400" smtClean="0"/>
              <a:pPr algn="r"/>
              <a:t>31</a:t>
            </a:fld>
            <a:endParaRPr lang="en-US" sz="1400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63078" y="6084887"/>
            <a:ext cx="2023722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algn="r"/>
            <a:r>
              <a:rPr lang="en-US" dirty="0" smtClean="0"/>
              <a:t> </a:t>
            </a:r>
            <a:r>
              <a:rPr lang="en-US" sz="1200" dirty="0" smtClean="0"/>
              <a:t>Confidential &amp; Proprietary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05205" y="6280150"/>
            <a:ext cx="3603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Get them. Keep them. Know them™.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57200" y="6005513"/>
            <a:ext cx="8169023" cy="1588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7200" y="810194"/>
            <a:ext cx="8169023" cy="1588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7824"/>
          </a:xfrm>
        </p:spPr>
        <p:txBody>
          <a:bodyPr>
            <a:noAutofit/>
          </a:bodyPr>
          <a:lstStyle/>
          <a:p>
            <a:pPr algn="l"/>
            <a:r>
              <a:rPr lang="en-US" sz="3200" cap="all" dirty="0" smtClean="0">
                <a:solidFill>
                  <a:srgbClr val="558ED5"/>
                </a:solidFill>
              </a:rPr>
              <a:t>Tool list</a:t>
            </a:r>
            <a:endParaRPr lang="en-US" sz="2800" cap="all" dirty="0"/>
          </a:p>
        </p:txBody>
      </p:sp>
      <p:sp>
        <p:nvSpPr>
          <p:cNvPr id="17" name="Rectangle 16"/>
          <p:cNvSpPr/>
          <p:nvPr/>
        </p:nvSpPr>
        <p:spPr>
          <a:xfrm>
            <a:off x="428877" y="1321401"/>
            <a:ext cx="8169023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Cambria"/>
                <a:cs typeface="Times New Roman"/>
              </a:rPr>
              <a:t>Pingdom –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Cambria"/>
                <a:cs typeface="Times New Roman"/>
                <a:hlinkClick r:id="rId3"/>
              </a:rPr>
              <a:t>http://tools.pingdom.com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Cambria"/>
                <a:cs typeface="Times New Roman"/>
              </a:rPr>
              <a:t> - site speed and performance issue identification </a:t>
            </a:r>
          </a:p>
          <a:p>
            <a:pPr marL="971550" lvl="1" indent="-514350"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Cambria"/>
                <a:cs typeface="Times New Roman"/>
              </a:rPr>
              <a:t>W3.org –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Cambria"/>
                <a:cs typeface="Times New Roman"/>
                <a:hlinkClick r:id="rId4"/>
              </a:rPr>
              <a:t>http://www.w3.org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Cambria"/>
                <a:cs typeface="Times New Roman"/>
              </a:rPr>
              <a:t> - HTML and CSS validation</a:t>
            </a:r>
          </a:p>
          <a:p>
            <a:pPr marL="971550" lvl="1" indent="-514350"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Cambria"/>
                <a:cs typeface="Times New Roman"/>
              </a:rPr>
              <a:t>Spider Simulator – Web Developer 1.2.5</a:t>
            </a:r>
          </a:p>
          <a:p>
            <a:pPr marL="1428750" lvl="2" indent="-514350">
              <a:buFont typeface="+mj-lt"/>
              <a:buAutoNum type="romanUcPeriod"/>
            </a:pP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Cambria"/>
                <a:cs typeface="Times New Roman"/>
              </a:rPr>
              <a:t>Firefox - 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Cambria"/>
                <a:cs typeface="Times New Roman"/>
                <a:hlinkClick r:id="rId5"/>
              </a:rPr>
              <a:t>https://addons.mozilla.org/en-US/firefox/addon/web-developer/</a:t>
            </a:r>
            <a:endParaRPr lang="en-US" sz="2000" dirty="0" smtClean="0">
              <a:solidFill>
                <a:srgbClr val="000000"/>
              </a:solidFill>
              <a:latin typeface="Times New Roman"/>
              <a:ea typeface="Cambria"/>
              <a:cs typeface="Times New Roman"/>
            </a:endParaRPr>
          </a:p>
          <a:p>
            <a:pPr marL="1428750" lvl="2" indent="-514350">
              <a:buFont typeface="+mj-lt"/>
              <a:buAutoNum type="romanUcPeriod"/>
            </a:pP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Cambria"/>
                <a:cs typeface="Times New Roman"/>
              </a:rPr>
              <a:t>Chrome -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Cambria"/>
                <a:cs typeface="Times New Roman"/>
                <a:hlinkClick r:id="rId6"/>
              </a:rPr>
              <a:t>https://chrome.google.com/webstore/detail/web-developer/bfbameneiokkgbdmiekhjnmfkcnldhhm</a:t>
            </a:r>
            <a:endParaRPr lang="en-US" sz="2000" dirty="0" smtClean="0">
              <a:solidFill>
                <a:srgbClr val="000000"/>
              </a:solidFill>
              <a:latin typeface="Times New Roman"/>
              <a:ea typeface="Cambria"/>
              <a:cs typeface="Times New Roman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Cambria"/>
                <a:cs typeface="Times New Roman"/>
              </a:rPr>
              <a:t>Keyword Research –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Cambria"/>
                <a:cs typeface="Times New Roman"/>
                <a:hlinkClick r:id="rId7"/>
              </a:rPr>
              <a:t>http://www.wordtracker.com</a:t>
            </a:r>
            <a:endParaRPr lang="en-US" sz="2000" dirty="0" smtClean="0">
              <a:solidFill>
                <a:srgbClr val="000000"/>
              </a:solidFill>
              <a:latin typeface="Times New Roman"/>
              <a:ea typeface="Cambria"/>
              <a:cs typeface="Times New Roman"/>
            </a:endParaRPr>
          </a:p>
          <a:p>
            <a:pPr marL="971550" lvl="1" indent="-514350">
              <a:buFont typeface="+mj-lt"/>
              <a:buAutoNum type="arabicPeriod"/>
            </a:pPr>
            <a:endParaRPr lang="en-US" sz="2000" dirty="0" smtClean="0">
              <a:solidFill>
                <a:srgbClr val="000000"/>
              </a:solidFill>
              <a:latin typeface="Times New Roman"/>
              <a:ea typeface="Cambria"/>
              <a:cs typeface="Times New Roman"/>
            </a:endParaRPr>
          </a:p>
          <a:p>
            <a:pPr marL="1428750" lvl="2" indent="-514350">
              <a:buAutoNum type="romanUcPeriod"/>
            </a:pPr>
            <a:endParaRPr lang="en-US" sz="2800" dirty="0" smtClean="0">
              <a:solidFill>
                <a:srgbClr val="000000"/>
              </a:solidFill>
              <a:latin typeface="Times New Roman"/>
              <a:ea typeface="Cambria"/>
              <a:cs typeface="Times New Roman"/>
            </a:endParaRPr>
          </a:p>
          <a:p>
            <a:pPr marL="971550" lvl="1" indent="-514350">
              <a:buAutoNum type="arabicPeriod"/>
            </a:pPr>
            <a:endParaRPr lang="en-US" sz="2800" dirty="0" smtClean="0">
              <a:solidFill>
                <a:srgbClr val="000000"/>
              </a:solidFill>
              <a:latin typeface="Times New Roman"/>
              <a:ea typeface="Cambria"/>
              <a:cs typeface="Times New Roman"/>
            </a:endParaRPr>
          </a:p>
          <a:p>
            <a:pPr marL="971550" lvl="1" indent="-514350">
              <a:buAutoNum type="arabicPeriod"/>
            </a:pPr>
            <a:endParaRPr lang="en-US" sz="2800" dirty="0" smtClean="0">
              <a:solidFill>
                <a:srgbClr val="000000"/>
              </a:solidFill>
              <a:latin typeface="Times New Roman"/>
              <a:ea typeface="Cambria"/>
              <a:cs typeface="Times New Roman"/>
            </a:endParaRPr>
          </a:p>
          <a:p>
            <a:pPr marL="971550" lvl="1" indent="-514350">
              <a:buAutoNum type="arabicPeriod"/>
            </a:pPr>
            <a:endParaRPr lang="en-US" sz="2800" dirty="0" smtClean="0">
              <a:solidFill>
                <a:srgbClr val="000000"/>
              </a:solidFill>
              <a:latin typeface="Times New Roman"/>
              <a:ea typeface="Cambria"/>
              <a:cs typeface="Times New Roman"/>
            </a:endParaRPr>
          </a:p>
          <a:p>
            <a:pPr marL="971550" lvl="1" indent="-514350">
              <a:buAutoNum type="arabicPeriod"/>
            </a:pPr>
            <a:endParaRPr lang="en-US" sz="2800" dirty="0" smtClean="0">
              <a:solidFill>
                <a:srgbClr val="000000"/>
              </a:solidFill>
              <a:latin typeface="Times New Roman"/>
              <a:ea typeface="Cambria"/>
              <a:cs typeface="Times New Roman"/>
            </a:endParaRPr>
          </a:p>
          <a:p>
            <a:pPr marL="914400" lvl="1" indent="-457200">
              <a:buFont typeface="+mj-lt"/>
              <a:buAutoNum type="arabicPeriod"/>
            </a:pPr>
            <a:endParaRPr lang="en-US" sz="800" dirty="0" smtClean="0">
              <a:solidFill>
                <a:srgbClr val="000000"/>
              </a:solidFill>
              <a:latin typeface="Times New Roman"/>
              <a:ea typeface="Cambria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68700" y="1465481"/>
            <a:ext cx="505752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Times New Roman"/>
                <a:ea typeface="Cambria"/>
                <a:cs typeface="Times New Roman"/>
              </a:rPr>
              <a:t>Todd Tweedy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Times New Roman"/>
                <a:ea typeface="Cambria"/>
                <a:cs typeface="Times New Roman"/>
              </a:rPr>
              <a:t>Digital Strategy Professional Services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Times New Roman"/>
                <a:ea typeface="Cambria"/>
                <a:cs typeface="Times New Roman"/>
              </a:rPr>
              <a:t>Motionsoft</a:t>
            </a:r>
          </a:p>
          <a:p>
            <a:endParaRPr lang="en-US" sz="2400" dirty="0" smtClean="0">
              <a:solidFill>
                <a:srgbClr val="000000"/>
              </a:solidFill>
              <a:latin typeface="Times New Roman"/>
              <a:ea typeface="Cambria"/>
              <a:cs typeface="Times New Roman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Times New Roman"/>
                <a:ea typeface="Cambria"/>
                <a:cs typeface="Times New Roman"/>
              </a:rPr>
              <a:t>301.255.6400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Times New Roman"/>
                <a:ea typeface="Cambria"/>
                <a:cs typeface="Times New Roman"/>
              </a:rPr>
              <a:t>434.996-6370 - Cell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Times New Roman"/>
                <a:ea typeface="Cambria"/>
                <a:cs typeface="Times New Roman"/>
              </a:rPr>
              <a:t>ttweedy@motionsoft.net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Times New Roman"/>
                <a:ea typeface="Cambria"/>
                <a:cs typeface="Times New Roman"/>
                <a:hlinkClick r:id="rId2"/>
              </a:rPr>
              <a:t>http://www.motionsoft.net</a:t>
            </a:r>
            <a:endParaRPr lang="en-US" sz="2000" dirty="0" smtClean="0">
              <a:solidFill>
                <a:srgbClr val="000000"/>
              </a:solidFill>
              <a:latin typeface="Times New Roman"/>
              <a:ea typeface="Cambria"/>
              <a:cs typeface="Times New Roman"/>
            </a:endParaRPr>
          </a:p>
          <a:p>
            <a:endParaRPr lang="en-US" sz="2000" dirty="0" smtClean="0">
              <a:solidFill>
                <a:srgbClr val="000000"/>
              </a:solidFill>
              <a:latin typeface="Times New Roman"/>
              <a:ea typeface="Cambria"/>
              <a:cs typeface="Times New Roman"/>
            </a:endParaRPr>
          </a:p>
          <a:p>
            <a:endParaRPr lang="en-US" sz="2000" dirty="0" smtClean="0">
              <a:solidFill>
                <a:srgbClr val="000000"/>
              </a:solidFill>
              <a:latin typeface="Times New Roman"/>
              <a:ea typeface="Cambria"/>
              <a:cs typeface="Times New Roman"/>
            </a:endParaRPr>
          </a:p>
          <a:p>
            <a:r>
              <a:rPr lang="en-US" sz="2000" b="1" dirty="0" smtClean="0">
                <a:solidFill>
                  <a:srgbClr val="000000"/>
                </a:solidFill>
                <a:latin typeface="Times New Roman"/>
                <a:ea typeface="Cambria"/>
                <a:cs typeface="Times New Roman"/>
              </a:rPr>
              <a:t>LinkedIn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Times New Roman"/>
                <a:ea typeface="Cambria"/>
                <a:cs typeface="Times New Roman"/>
              </a:rPr>
              <a:t>https://www.linkedin.com/in/toddtweedy</a:t>
            </a:r>
            <a:endParaRPr lang="en-US" sz="2800" dirty="0" smtClean="0">
              <a:solidFill>
                <a:srgbClr val="000000"/>
              </a:solidFill>
              <a:latin typeface="Times New Roman"/>
              <a:ea typeface="Cambria"/>
              <a:cs typeface="Times New Roman"/>
            </a:endParaRPr>
          </a:p>
          <a:p>
            <a:endParaRPr lang="en-US" sz="2800" dirty="0" smtClean="0">
              <a:solidFill>
                <a:srgbClr val="000000"/>
              </a:solidFill>
              <a:latin typeface="Times New Roman"/>
              <a:ea typeface="Cambria"/>
              <a:cs typeface="Times New Roman"/>
            </a:endParaRPr>
          </a:p>
          <a:p>
            <a:endParaRPr lang="en-US" sz="2400" dirty="0" smtClean="0">
              <a:solidFill>
                <a:srgbClr val="000000"/>
              </a:solidFill>
              <a:latin typeface="Times New Roman"/>
              <a:ea typeface="Cambria"/>
              <a:cs typeface="Times New Roman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4200" y="5956301"/>
            <a:ext cx="1919531" cy="788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928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dirty="0" smtClean="0"/>
              <a:t> </a:t>
            </a:r>
            <a:r>
              <a:rPr lang="en-US" sz="1400" dirty="0" smtClean="0"/>
              <a:t>Page </a:t>
            </a:r>
            <a:fld id="{D437D7BB-4FF2-9B49-9FD6-DED9D0A5A640}" type="slidenum">
              <a:rPr lang="en-US" sz="1400" smtClean="0"/>
              <a:pPr algn="r"/>
              <a:t>32</a:t>
            </a:fld>
            <a:endParaRPr lang="en-US" sz="1400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63078" y="6084887"/>
            <a:ext cx="2023722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algn="r"/>
            <a:r>
              <a:rPr lang="en-US" dirty="0" smtClean="0"/>
              <a:t> </a:t>
            </a:r>
            <a:r>
              <a:rPr lang="en-US" sz="1200" dirty="0" smtClean="0"/>
              <a:t>Confidential &amp; Proprietary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05205" y="6280150"/>
            <a:ext cx="3603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Get them. Keep them. Know them™.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57200" y="6005513"/>
            <a:ext cx="8169023" cy="1588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7200" y="810194"/>
            <a:ext cx="8169023" cy="1588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7824"/>
          </a:xfrm>
        </p:spPr>
        <p:txBody>
          <a:bodyPr>
            <a:noAutofit/>
          </a:bodyPr>
          <a:lstStyle/>
          <a:p>
            <a:pPr algn="l"/>
            <a:r>
              <a:rPr lang="en-US" sz="3200" cap="all" dirty="0" smtClean="0">
                <a:solidFill>
                  <a:srgbClr val="558ED5"/>
                </a:solidFill>
              </a:rPr>
              <a:t>Schedule your free assessment</a:t>
            </a:r>
            <a:endParaRPr lang="en-US" sz="2800" cap="all" dirty="0"/>
          </a:p>
        </p:txBody>
      </p:sp>
      <p:pic>
        <p:nvPicPr>
          <p:cNvPr id="13" name="Picture 12" descr="Screen Shot 2015-02-25 at 1.47.33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00" y="1492250"/>
            <a:ext cx="2336800" cy="2349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200" y="5956301"/>
            <a:ext cx="1919531" cy="788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928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dirty="0" smtClean="0"/>
              <a:t> </a:t>
            </a:r>
            <a:r>
              <a:rPr lang="en-US" sz="1400" dirty="0" smtClean="0"/>
              <a:t>Page </a:t>
            </a:r>
            <a:fld id="{D437D7BB-4FF2-9B49-9FD6-DED9D0A5A640}" type="slidenum">
              <a:rPr lang="en-US" sz="1400" smtClean="0"/>
              <a:pPr algn="r"/>
              <a:t>4</a:t>
            </a:fld>
            <a:endParaRPr lang="en-US" sz="1400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63078" y="6084887"/>
            <a:ext cx="2023722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algn="r"/>
            <a:r>
              <a:rPr lang="en-US" dirty="0" smtClean="0"/>
              <a:t> </a:t>
            </a:r>
            <a:r>
              <a:rPr lang="en-US" sz="1200" dirty="0" smtClean="0"/>
              <a:t>Confidential &amp; Proprietary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505205" y="6280150"/>
            <a:ext cx="3603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Get them. Keep them. Know them™.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57200" y="6005513"/>
            <a:ext cx="8169023" cy="1588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7200" y="810194"/>
            <a:ext cx="8169023" cy="1588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2134792"/>
            <a:ext cx="9143999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atin typeface="Times New Roman"/>
              </a:rPr>
              <a:t>Traffic Readiness</a:t>
            </a:r>
          </a:p>
          <a:p>
            <a:pPr marL="457200" indent="-457200">
              <a:buAutoNum type="arabicPeriod"/>
            </a:pPr>
            <a:endParaRPr lang="en-US" sz="2000" dirty="0" smtClean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200" y="5956301"/>
            <a:ext cx="1919531" cy="788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928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dirty="0" smtClean="0"/>
              <a:t> </a:t>
            </a:r>
            <a:r>
              <a:rPr lang="en-US" sz="1400" dirty="0" smtClean="0"/>
              <a:t>Page </a:t>
            </a:r>
            <a:fld id="{D437D7BB-4FF2-9B49-9FD6-DED9D0A5A640}" type="slidenum">
              <a:rPr lang="en-US" sz="1400" smtClean="0"/>
              <a:pPr algn="r"/>
              <a:t>5</a:t>
            </a:fld>
            <a:endParaRPr lang="en-US" sz="1400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63078" y="6084887"/>
            <a:ext cx="2023722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algn="r"/>
            <a:r>
              <a:rPr lang="en-US" dirty="0" smtClean="0"/>
              <a:t> </a:t>
            </a:r>
            <a:r>
              <a:rPr lang="en-US" sz="1200" dirty="0" smtClean="0"/>
              <a:t>Confidential &amp; Proprietary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05205" y="6280150"/>
            <a:ext cx="3603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Get them. Keep them. Know them™.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57200" y="6005513"/>
            <a:ext cx="8169023" cy="1588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7200" y="810194"/>
            <a:ext cx="8169023" cy="1588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7824"/>
          </a:xfrm>
        </p:spPr>
        <p:txBody>
          <a:bodyPr>
            <a:noAutofit/>
          </a:bodyPr>
          <a:lstStyle/>
          <a:p>
            <a:pPr algn="l"/>
            <a:r>
              <a:rPr lang="en-US" sz="3200" cap="all" dirty="0" smtClean="0">
                <a:solidFill>
                  <a:srgbClr val="558ED5"/>
                </a:solidFill>
              </a:rPr>
              <a:t>Look at the code first</a:t>
            </a:r>
            <a:endParaRPr lang="en-US" sz="2800" cap="all" dirty="0"/>
          </a:p>
        </p:txBody>
      </p:sp>
      <p:pic>
        <p:nvPicPr>
          <p:cNvPr id="16" name="Picture 15" descr="Screen Shot 2015-03-10 at 9.44.03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38300"/>
            <a:ext cx="7072106" cy="37456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200" y="5956301"/>
            <a:ext cx="1919531" cy="788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928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dirty="0" smtClean="0"/>
              <a:t> </a:t>
            </a:r>
            <a:r>
              <a:rPr lang="en-US" sz="1400" dirty="0" smtClean="0"/>
              <a:t>Page </a:t>
            </a:r>
            <a:fld id="{D437D7BB-4FF2-9B49-9FD6-DED9D0A5A640}" type="slidenum">
              <a:rPr lang="en-US" sz="1400" smtClean="0"/>
              <a:pPr algn="r"/>
              <a:t>6</a:t>
            </a:fld>
            <a:endParaRPr lang="en-US" sz="1400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63078" y="6084887"/>
            <a:ext cx="2023722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algn="r"/>
            <a:r>
              <a:rPr lang="en-US" dirty="0" smtClean="0"/>
              <a:t> </a:t>
            </a:r>
            <a:r>
              <a:rPr lang="en-US" sz="1200" dirty="0" smtClean="0"/>
              <a:t>Confidential &amp; Proprietary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05205" y="6280150"/>
            <a:ext cx="3603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Get them. Keep them. Know them™.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57200" y="6005513"/>
            <a:ext cx="8169023" cy="1588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7200" y="810194"/>
            <a:ext cx="8169023" cy="1588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7824"/>
          </a:xfrm>
        </p:spPr>
        <p:txBody>
          <a:bodyPr>
            <a:noAutofit/>
          </a:bodyPr>
          <a:lstStyle/>
          <a:p>
            <a:pPr algn="l"/>
            <a:r>
              <a:rPr lang="en-US" sz="3200" cap="all" dirty="0" smtClean="0">
                <a:solidFill>
                  <a:srgbClr val="558ED5"/>
                </a:solidFill>
              </a:rPr>
              <a:t>Uncover technical SEO ISSUES</a:t>
            </a:r>
            <a:endParaRPr lang="en-US" sz="2800" cap="all" dirty="0"/>
          </a:p>
        </p:txBody>
      </p:sp>
      <p:pic>
        <p:nvPicPr>
          <p:cNvPr id="16" name="Picture 15" descr="Screen Shot 2015-03-09 at 1.51.51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00" y="1208035"/>
            <a:ext cx="7112000" cy="4215342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3568700" y="3670300"/>
            <a:ext cx="3441700" cy="2159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HIDDEN URL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200" y="5956301"/>
            <a:ext cx="1919531" cy="788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928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dirty="0" smtClean="0"/>
              <a:t> </a:t>
            </a:r>
            <a:r>
              <a:rPr lang="en-US" sz="1400" dirty="0" smtClean="0"/>
              <a:t>Page </a:t>
            </a:r>
            <a:fld id="{D437D7BB-4FF2-9B49-9FD6-DED9D0A5A640}" type="slidenum">
              <a:rPr lang="en-US" sz="1400" smtClean="0"/>
              <a:pPr algn="r"/>
              <a:t>7</a:t>
            </a:fld>
            <a:endParaRPr lang="en-US" sz="1400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63078" y="6084887"/>
            <a:ext cx="2023722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algn="r"/>
            <a:r>
              <a:rPr lang="en-US" dirty="0" smtClean="0"/>
              <a:t> </a:t>
            </a:r>
            <a:r>
              <a:rPr lang="en-US" sz="1200" dirty="0" smtClean="0"/>
              <a:t>Confidential &amp; Proprietary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05205" y="6280150"/>
            <a:ext cx="3603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Get them. Keep them. Know them™.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57200" y="6005513"/>
            <a:ext cx="8169023" cy="1588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7200" y="810194"/>
            <a:ext cx="8169023" cy="1588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7824"/>
          </a:xfrm>
        </p:spPr>
        <p:txBody>
          <a:bodyPr>
            <a:noAutofit/>
          </a:bodyPr>
          <a:lstStyle/>
          <a:p>
            <a:pPr algn="l"/>
            <a:r>
              <a:rPr lang="en-US" sz="3200" cap="all" dirty="0" smtClean="0">
                <a:solidFill>
                  <a:srgbClr val="558ED5"/>
                </a:solidFill>
              </a:rPr>
              <a:t>Page speed performance is critical</a:t>
            </a:r>
            <a:endParaRPr lang="en-US" sz="2800" cap="all" dirty="0"/>
          </a:p>
        </p:txBody>
      </p:sp>
      <p:pic>
        <p:nvPicPr>
          <p:cNvPr id="18" name="Picture 17" descr="Screen Shot 2015-03-09 at 1.50.22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00" y="1192952"/>
            <a:ext cx="7416800" cy="4573694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3937075" y="5372099"/>
            <a:ext cx="1079500" cy="406400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200" y="5956301"/>
            <a:ext cx="1919531" cy="788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928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dirty="0" smtClean="0"/>
              <a:t> </a:t>
            </a:r>
            <a:r>
              <a:rPr lang="en-US" sz="1400" dirty="0" smtClean="0"/>
              <a:t>Page </a:t>
            </a:r>
            <a:fld id="{D437D7BB-4FF2-9B49-9FD6-DED9D0A5A640}" type="slidenum">
              <a:rPr lang="en-US" sz="1400" smtClean="0"/>
              <a:pPr algn="r"/>
              <a:t>8</a:t>
            </a:fld>
            <a:endParaRPr lang="en-US" sz="1400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63078" y="6084887"/>
            <a:ext cx="2023722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algn="r"/>
            <a:r>
              <a:rPr lang="en-US" dirty="0" smtClean="0"/>
              <a:t> </a:t>
            </a:r>
            <a:r>
              <a:rPr lang="en-US" sz="1200" dirty="0" smtClean="0"/>
              <a:t>Confidential &amp; Proprietary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05205" y="6280150"/>
            <a:ext cx="3603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Get them. Keep them. Know them™.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57200" y="6005513"/>
            <a:ext cx="8169023" cy="1588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7200" y="1842665"/>
            <a:ext cx="8169023" cy="1588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1307109"/>
            <a:ext cx="8229600" cy="467824"/>
          </a:xfrm>
        </p:spPr>
        <p:txBody>
          <a:bodyPr>
            <a:noAutofit/>
          </a:bodyPr>
          <a:lstStyle/>
          <a:p>
            <a:pPr algn="l"/>
            <a:r>
              <a:rPr lang="en-US" sz="3200" cap="all" dirty="0" smtClean="0">
                <a:solidFill>
                  <a:srgbClr val="558ED5"/>
                </a:solidFill>
              </a:rPr>
              <a:t>Getting started</a:t>
            </a:r>
            <a:endParaRPr lang="en-US" sz="2800" cap="all" dirty="0"/>
          </a:p>
        </p:txBody>
      </p:sp>
      <p:pic>
        <p:nvPicPr>
          <p:cNvPr id="13" name="Picture 12" descr="Screen Shot 2015-03-09 at 1.50.05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307109"/>
            <a:ext cx="8686800" cy="351393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6" name="Rounded Rectangle 15"/>
          <p:cNvSpPr/>
          <p:nvPr/>
        </p:nvSpPr>
        <p:spPr>
          <a:xfrm>
            <a:off x="4965700" y="2873971"/>
            <a:ext cx="368300" cy="571500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7200900" y="2010371"/>
            <a:ext cx="368300" cy="571500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>
            <a:stCxn id="16" idx="2"/>
          </p:cNvCxnSpPr>
          <p:nvPr/>
        </p:nvCxnSpPr>
        <p:spPr>
          <a:xfrm rot="16200000" flipH="1">
            <a:off x="4727537" y="3867783"/>
            <a:ext cx="1803400" cy="9587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7" idx="2"/>
          </p:cNvCxnSpPr>
          <p:nvPr/>
        </p:nvCxnSpPr>
        <p:spPr>
          <a:xfrm rot="5400000">
            <a:off x="5413338" y="3277159"/>
            <a:ext cx="2667000" cy="12764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168704" y="5268437"/>
            <a:ext cx="1879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site launches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457200" y="810194"/>
            <a:ext cx="8169023" cy="1588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457200" y="274638"/>
            <a:ext cx="8229600" cy="467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Every site release</a:t>
            </a:r>
            <a:r>
              <a:rPr kumimoji="0" lang="en-US" sz="3200" b="0" i="0" u="none" strike="noStrike" kern="1200" cap="all" spc="0" normalizeH="0" noProof="0" dirty="0" smtClean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needs to be optimized</a:t>
            </a:r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200" y="5956301"/>
            <a:ext cx="1919531" cy="788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928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dirty="0" smtClean="0"/>
              <a:t> </a:t>
            </a:r>
            <a:r>
              <a:rPr lang="en-US" sz="1400" dirty="0" smtClean="0"/>
              <a:t>Page </a:t>
            </a:r>
            <a:fld id="{D437D7BB-4FF2-9B49-9FD6-DED9D0A5A640}" type="slidenum">
              <a:rPr lang="en-US" sz="1400" smtClean="0"/>
              <a:pPr algn="r"/>
              <a:t>9</a:t>
            </a:fld>
            <a:endParaRPr lang="en-US" sz="1400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63078" y="6084887"/>
            <a:ext cx="2023722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algn="r"/>
            <a:r>
              <a:rPr lang="en-US" dirty="0" smtClean="0"/>
              <a:t> </a:t>
            </a:r>
            <a:r>
              <a:rPr lang="en-US" sz="1200" dirty="0" smtClean="0"/>
              <a:t>Confidential &amp; Proprietary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05205" y="6280150"/>
            <a:ext cx="3603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Get them. Keep them. Know them™.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57200" y="6005513"/>
            <a:ext cx="8169023" cy="1588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7200" y="810194"/>
            <a:ext cx="8169023" cy="1588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7824"/>
          </a:xfrm>
        </p:spPr>
        <p:txBody>
          <a:bodyPr>
            <a:noAutofit/>
          </a:bodyPr>
          <a:lstStyle/>
          <a:p>
            <a:pPr algn="l"/>
            <a:r>
              <a:rPr lang="en-US" sz="3200" cap="all" dirty="0" smtClean="0">
                <a:solidFill>
                  <a:srgbClr val="558ED5"/>
                </a:solidFill>
              </a:rPr>
              <a:t>Does your HTML + CSS VALIDATE?</a:t>
            </a:r>
            <a:endParaRPr lang="en-US" sz="2800" cap="all" dirty="0"/>
          </a:p>
        </p:txBody>
      </p:sp>
      <p:pic>
        <p:nvPicPr>
          <p:cNvPr id="18" name="Picture 17" descr="Screen Shot 2015-03-09 at 1.52.48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079500"/>
            <a:ext cx="8013700" cy="2515411"/>
          </a:xfrm>
          <a:prstGeom prst="rect">
            <a:avLst/>
          </a:prstGeom>
        </p:spPr>
      </p:pic>
      <p:pic>
        <p:nvPicPr>
          <p:cNvPr id="19" name="Picture 18" descr="Screen Shot 2015-03-09 at 1.54.24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200" y="3999819"/>
            <a:ext cx="7323631" cy="785765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1934822" y="2133600"/>
            <a:ext cx="4618378" cy="622300"/>
          </a:xfrm>
          <a:prstGeom prst="roundRect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11791</TotalTime>
  <Words>1383</Words>
  <Application>Microsoft Macintosh PowerPoint</Application>
  <PresentationFormat>On-screen Show (4:3)</PresentationFormat>
  <Paragraphs>256</Paragraphs>
  <Slides>32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51 Digital Marketing Recommendations  Organic Search,  Site Optimization,  Email Marketing and Blogging</vt:lpstr>
      <vt:lpstr>Getting started</vt:lpstr>
      <vt:lpstr>fRee SEO Value forecaster</vt:lpstr>
      <vt:lpstr>Slide 4</vt:lpstr>
      <vt:lpstr>Look at the code first</vt:lpstr>
      <vt:lpstr>Uncover technical SEO ISSUES</vt:lpstr>
      <vt:lpstr>Page speed performance is critical</vt:lpstr>
      <vt:lpstr>Getting started</vt:lpstr>
      <vt:lpstr>Does your HTML + CSS VALIDATE?</vt:lpstr>
      <vt:lpstr>Getting started</vt:lpstr>
      <vt:lpstr>How much of Your content is duplicated?</vt:lpstr>
      <vt:lpstr>Follow Google guidelines</vt:lpstr>
      <vt:lpstr>SEO Best Practices</vt:lpstr>
      <vt:lpstr>Traffic readiness Quick launch</vt:lpstr>
      <vt:lpstr>Remember to back out bounce rates</vt:lpstr>
      <vt:lpstr>Where to get Keyword ideas?</vt:lpstr>
      <vt:lpstr> ON google – bottom of search page</vt:lpstr>
      <vt:lpstr>Slide 18</vt:lpstr>
      <vt:lpstr>What do you optimize first?</vt:lpstr>
      <vt:lpstr>Turn off images to mirror google crawl</vt:lpstr>
      <vt:lpstr>Don’t distract prospects from signing up</vt:lpstr>
      <vt:lpstr>Slide 22</vt:lpstr>
      <vt:lpstr>When to communicate</vt:lpstr>
      <vt:lpstr>What does your email frequency look like?</vt:lpstr>
      <vt:lpstr>Slide 25</vt:lpstr>
      <vt:lpstr>Control vs. test </vt:lpstr>
      <vt:lpstr>Slide 27</vt:lpstr>
      <vt:lpstr>Start with your blog</vt:lpstr>
      <vt:lpstr>Blog Post Writing</vt:lpstr>
      <vt:lpstr>Wrapping it all up</vt:lpstr>
      <vt:lpstr>Tool list</vt:lpstr>
      <vt:lpstr>Schedule your free assessment</vt:lpstr>
    </vt:vector>
  </TitlesOfParts>
  <Company>Audience Machine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Todd Tweedy</dc:creator>
  <cp:lastModifiedBy>Todd Tweedy</cp:lastModifiedBy>
  <cp:revision>234</cp:revision>
  <dcterms:created xsi:type="dcterms:W3CDTF">2015-03-14T20:35:56Z</dcterms:created>
  <dcterms:modified xsi:type="dcterms:W3CDTF">2015-03-14T20:37:41Z</dcterms:modified>
</cp:coreProperties>
</file>