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98" r:id="rId3"/>
    <p:sldId id="257" r:id="rId4"/>
    <p:sldId id="280" r:id="rId5"/>
    <p:sldId id="281" r:id="rId6"/>
    <p:sldId id="282" r:id="rId7"/>
    <p:sldId id="296" r:id="rId8"/>
    <p:sldId id="265" r:id="rId9"/>
    <p:sldId id="261" r:id="rId10"/>
    <p:sldId id="262" r:id="rId11"/>
    <p:sldId id="263" r:id="rId12"/>
    <p:sldId id="286" r:id="rId13"/>
    <p:sldId id="287" r:id="rId14"/>
    <p:sldId id="288" r:id="rId15"/>
    <p:sldId id="299" r:id="rId16"/>
    <p:sldId id="264" r:id="rId17"/>
    <p:sldId id="266" r:id="rId18"/>
    <p:sldId id="267" r:id="rId19"/>
    <p:sldId id="268" r:id="rId20"/>
    <p:sldId id="272" r:id="rId21"/>
    <p:sldId id="271" r:id="rId22"/>
    <p:sldId id="283" r:id="rId23"/>
    <p:sldId id="292" r:id="rId24"/>
    <p:sldId id="294" r:id="rId25"/>
    <p:sldId id="295" r:id="rId26"/>
    <p:sldId id="275" r:id="rId27"/>
    <p:sldId id="276" r:id="rId28"/>
    <p:sldId id="291" r:id="rId29"/>
    <p:sldId id="277" r:id="rId30"/>
    <p:sldId id="278" r:id="rId31"/>
    <p:sldId id="279" r:id="rId32"/>
    <p:sldId id="293" r:id="rId33"/>
  </p:sldIdLst>
  <p:sldSz cx="9144000" cy="6858000" type="screen4x3"/>
  <p:notesSz cx="6858000" cy="9144000"/>
  <p:defaultTextStyle>
    <a:lvl1pPr>
      <a:defRPr>
        <a:latin typeface="Candara"/>
        <a:ea typeface="Candara"/>
        <a:cs typeface="Candara"/>
        <a:sym typeface="Candara"/>
      </a:defRPr>
    </a:lvl1pPr>
    <a:lvl2pPr indent="457200">
      <a:defRPr>
        <a:latin typeface="Candara"/>
        <a:ea typeface="Candara"/>
        <a:cs typeface="Candara"/>
        <a:sym typeface="Candara"/>
      </a:defRPr>
    </a:lvl2pPr>
    <a:lvl3pPr indent="914400">
      <a:defRPr>
        <a:latin typeface="Candara"/>
        <a:ea typeface="Candara"/>
        <a:cs typeface="Candara"/>
        <a:sym typeface="Candara"/>
      </a:defRPr>
    </a:lvl3pPr>
    <a:lvl4pPr indent="1371600">
      <a:defRPr>
        <a:latin typeface="Candara"/>
        <a:ea typeface="Candara"/>
        <a:cs typeface="Candara"/>
        <a:sym typeface="Candara"/>
      </a:defRPr>
    </a:lvl4pPr>
    <a:lvl5pPr indent="1828800">
      <a:defRPr>
        <a:latin typeface="Candara"/>
        <a:ea typeface="Candara"/>
        <a:cs typeface="Candara"/>
        <a:sym typeface="Candara"/>
      </a:defRPr>
    </a:lvl5pPr>
    <a:lvl6pPr indent="2286000">
      <a:defRPr>
        <a:latin typeface="Candara"/>
        <a:ea typeface="Candara"/>
        <a:cs typeface="Candara"/>
        <a:sym typeface="Candara"/>
      </a:defRPr>
    </a:lvl6pPr>
    <a:lvl7pPr indent="2743200">
      <a:defRPr>
        <a:latin typeface="Candara"/>
        <a:ea typeface="Candara"/>
        <a:cs typeface="Candara"/>
        <a:sym typeface="Candara"/>
      </a:defRPr>
    </a:lvl7pPr>
    <a:lvl8pPr indent="3200400">
      <a:defRPr>
        <a:latin typeface="Candara"/>
        <a:ea typeface="Candara"/>
        <a:cs typeface="Candara"/>
        <a:sym typeface="Candara"/>
      </a:defRPr>
    </a:lvl8pPr>
    <a:lvl9pPr indent="3657600">
      <a:defRPr>
        <a:latin typeface="Candara"/>
        <a:ea typeface="Candara"/>
        <a:cs typeface="Candara"/>
        <a:sym typeface="Candar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D6DF"/>
          </a:solidFill>
        </a:fill>
      </a:tcStyle>
    </a:wholeTbl>
    <a:band2H>
      <a:tcTxStyle/>
      <a:tcStyle>
        <a:tcBdr/>
        <a:fill>
          <a:solidFill>
            <a:srgbClr val="E7ECEF"/>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C7C9F"/>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C7C9F"/>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C7C9F"/>
          </a:solidFill>
        </a:fill>
      </a:tcStyle>
    </a:firstRow>
  </a:tblStyle>
  <a:tblStyle styleId="{C7B018BB-80A7-4F77-B60F-C8B233D01FF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4D5CB"/>
          </a:solidFill>
        </a:fill>
      </a:tcStyle>
    </a:wholeTbl>
    <a:band2H>
      <a:tcTxStyle/>
      <a:tcStyle>
        <a:tcBdr/>
        <a:fill>
          <a:solidFill>
            <a:srgbClr val="FAEBE7"/>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751D"/>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751D"/>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751D"/>
          </a:solidFill>
        </a:fill>
      </a:tcStyle>
    </a:firstRow>
  </a:tblStyle>
  <a:tblStyle styleId="{EEE7283C-3CF3-47DC-8721-378D4A62B228}"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CACA"/>
          </a:solidFill>
        </a:fill>
      </a:tcStyle>
    </a:wholeTbl>
    <a:band2H>
      <a:tcTxStyle/>
      <a:tcStyle>
        <a:tcBdr/>
        <a:fill>
          <a:solidFill>
            <a:srgbClr val="F4E6E6"/>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0000"/>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0000"/>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0000"/>
          </a:solidFill>
        </a:fill>
      </a:tcStyle>
    </a:firstRow>
  </a:tblStyle>
  <a:tblStyle styleId="{CF821DB8-F4EB-4A41-A1BA-3FCAFE7338EE}" styleName="">
    <a:tblBg/>
    <a:wholeTbl>
      <a:tcTxStyle b="on" i="on">
        <a:font>
          <a:latin typeface="Candara"/>
          <a:ea typeface="Candara"/>
          <a:cs typeface="Candar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ndara"/>
          <a:ea typeface="Candara"/>
          <a:cs typeface="Candar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C7C9F"/>
          </a:solidFill>
        </a:fill>
      </a:tcStyle>
    </a:firstCol>
    <a:lastRow>
      <a:tcTxStyle b="on" i="on">
        <a:font>
          <a:latin typeface="Candara"/>
          <a:ea typeface="Candara"/>
          <a:cs typeface="Candar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ndara"/>
          <a:ea typeface="Candara"/>
          <a:cs typeface="Candar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2C7C9F"/>
          </a:solidFill>
        </a:fill>
      </a:tcStyle>
    </a:firstRow>
  </a:tblStyle>
  <a:tblStyle styleId="{33BA23B1-9221-436E-865A-0063620EA4FD}" styleName="">
    <a:tblBg/>
    <a:wholeTbl>
      <a:tcTxStyle b="on" i="on">
        <a:font>
          <a:latin typeface="Candara"/>
          <a:ea typeface="Candara"/>
          <a:cs typeface="Candar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ndara"/>
          <a:ea typeface="Candara"/>
          <a:cs typeface="Candar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ndara"/>
          <a:ea typeface="Candara"/>
          <a:cs typeface="Candar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19" d="100"/>
          <a:sy n="119" d="100"/>
        </p:scale>
        <p:origin x="-140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57114833"/>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a:lstStyle/>
          <a:p>
            <a:pPr>
              <a:spcBef>
                <a:spcPct val="0"/>
              </a:spcBef>
            </a:pPr>
            <a:r>
              <a:rPr lang="en-GB"/>
              <a:t>No point in calculating this monthly. </a:t>
            </a:r>
          </a:p>
        </p:txBody>
      </p:sp>
      <p:sp>
        <p:nvSpPr>
          <p:cNvPr id="17920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17305005-254A-FA49-AE80-7A3961F5B172}" type="slidenum">
              <a:rPr lang="en-GB">
                <a:solidFill>
                  <a:srgbClr val="000000"/>
                </a:solidFill>
              </a:rPr>
              <a:pPr/>
              <a:t>4</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xfrm>
            <a:off x="3884613" y="8685213"/>
            <a:ext cx="2971800" cy="457200"/>
          </a:xfrm>
          <a:prstGeom prst="rect">
            <a:avLst/>
          </a:prstGeom>
          <a:noFill/>
          <a:ln>
            <a:miter lim="800000"/>
            <a:headEnd/>
            <a:tailEnd/>
          </a:ln>
        </p:spPr>
        <p:txBody>
          <a:bodyPr/>
          <a:lstStyle/>
          <a:p>
            <a:fld id="{B83F7C49-6E47-804C-BD38-42AF7234F647}" type="slidenum">
              <a:rPr lang="en-GB">
                <a:solidFill>
                  <a:srgbClr val="000000"/>
                </a:solidFill>
                <a:latin typeface="Arial" charset="0"/>
                <a:ea typeface="ＭＳ Ｐゴシック" charset="-128"/>
                <a:cs typeface="ＭＳ Ｐゴシック" charset="-128"/>
              </a:rPr>
              <a:pPr/>
              <a:t>22</a:t>
            </a:fld>
            <a:endParaRPr lang="en-GB">
              <a:solidFill>
                <a:srgbClr val="000000"/>
              </a:solidFill>
              <a:latin typeface="Arial" charset="0"/>
              <a:ea typeface="ＭＳ Ｐゴシック" charset="-128"/>
              <a:cs typeface="ＭＳ Ｐゴシック" charset="-128"/>
            </a:endParaRPr>
          </a:p>
        </p:txBody>
      </p:sp>
      <p:sp>
        <p:nvSpPr>
          <p:cNvPr id="216067" name="Rectangle 2"/>
          <p:cNvSpPr>
            <a:spLocks noGrp="1" noRot="1" noChangeAspect="1" noChangeArrowheads="1" noTextEdit="1"/>
          </p:cNvSpPr>
          <p:nvPr>
            <p:ph type="sldImg"/>
          </p:nvPr>
        </p:nvSpPr>
        <p:spPr bwMode="auto">
          <a:xfrm>
            <a:off x="1144588" y="685800"/>
            <a:ext cx="4573587" cy="3429000"/>
          </a:xfrm>
          <a:noFill/>
          <a:ln>
            <a:solidFill>
              <a:srgbClr val="000000"/>
            </a:solidFill>
            <a:miter lim="800000"/>
            <a:headEnd/>
            <a:tailEnd/>
          </a:ln>
        </p:spPr>
      </p:sp>
      <p:sp>
        <p:nvSpPr>
          <p:cNvPr id="216068" name="Rectangle 3"/>
          <p:cNvSpPr>
            <a:spLocks noGrp="1" noChangeArrowheads="1"/>
          </p:cNvSpPr>
          <p:nvPr>
            <p:ph type="body" idx="1"/>
          </p:nvPr>
        </p:nvSpPr>
        <p:spPr bwMode="auto">
          <a:noFill/>
        </p:spPr>
        <p:txBody>
          <a:bodyPr/>
          <a:lstStyle/>
          <a:p>
            <a:pPr>
              <a:spcBef>
                <a:spcPct val="0"/>
              </a:spcBef>
            </a:pPr>
            <a:r>
              <a:rPr lang="en-GB"/>
              <a:t>Using a statistical method called odds ratio’s it is possible to calculate the likelihood of an event happening. Where one interaction took place members were 20% more likely to visits in the following month.  So if i speak to you once in February you are 20% more likely to visit in March. Etc, etc.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 name="Shape 13"/>
          <p:cNvSpPr/>
          <p:nvPr/>
        </p:nvSpPr>
        <p:spPr>
          <a:xfrm>
            <a:off x="228600" y="228600"/>
            <a:ext cx="8695944" cy="6035041"/>
          </a:xfrm>
          <a:prstGeom prst="roundRect">
            <a:avLst>
              <a:gd name="adj" fmla="val 1272"/>
            </a:avLst>
          </a:prstGeom>
          <a:gradFill>
            <a:gsLst>
              <a:gs pos="0">
                <a:srgbClr val="215D77"/>
              </a:gs>
              <a:gs pos="100000">
                <a:srgbClr val="6FB7D7"/>
              </a:gs>
            </a:gsLst>
            <a:lin ang="5400000"/>
          </a:gradFill>
          <a:ln w="12700">
            <a:miter lim="400000"/>
          </a:ln>
        </p:spPr>
        <p:txBody>
          <a:bodyPr lIns="0" tIns="0" rIns="0" bIns="0" anchor="ctr"/>
          <a:lstStyle/>
          <a:p>
            <a:pPr lvl="0" algn="ctr">
              <a:defRPr>
                <a:solidFill>
                  <a:srgbClr val="FFFFFF"/>
                </a:solidFill>
              </a:defRPr>
            </a:pPr>
            <a:endParaRPr/>
          </a:p>
        </p:txBody>
      </p:sp>
      <p:grpSp>
        <p:nvGrpSpPr>
          <p:cNvPr id="19" name="Group 19"/>
          <p:cNvGrpSpPr/>
          <p:nvPr/>
        </p:nvGrpSpPr>
        <p:grpSpPr>
          <a:xfrm>
            <a:off x="211665" y="5353963"/>
            <a:ext cx="8723378" cy="1331581"/>
            <a:chOff x="0" y="0"/>
            <a:chExt cx="8723376" cy="1331579"/>
          </a:xfrm>
        </p:grpSpPr>
        <p:sp>
          <p:nvSpPr>
            <p:cNvPr id="14" name="Shape 14"/>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15" name="Shape 15"/>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16" name="Shape 16"/>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17" name="Shape 17"/>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18" name="Shape 18"/>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20" name="Shape 20"/>
          <p:cNvSpPr>
            <a:spLocks noGrp="1"/>
          </p:cNvSpPr>
          <p:nvPr>
            <p:ph type="title"/>
          </p:nvPr>
        </p:nvSpPr>
        <p:spPr>
          <a:xfrm>
            <a:off x="685800" y="0"/>
            <a:ext cx="7772400" cy="3380309"/>
          </a:xfrm>
          <a:prstGeom prst="rect">
            <a:avLst/>
          </a:prstGeom>
        </p:spPr>
        <p:txBody>
          <a:bodyPr anchor="b"/>
          <a:lstStyle/>
          <a:p>
            <a:pPr lvl="0">
              <a:defRPr sz="1800">
                <a:solidFill>
                  <a:srgbClr val="000000"/>
                </a:solidFill>
              </a:defRPr>
            </a:pPr>
            <a:r>
              <a:rPr sz="4400">
                <a:solidFill>
                  <a:srgbClr val="FFFFFF"/>
                </a:solidFill>
              </a:rPr>
              <a:t>Title Text</a:t>
            </a:r>
          </a:p>
        </p:txBody>
      </p:sp>
      <p:sp>
        <p:nvSpPr>
          <p:cNvPr id="21" name="Shape 21"/>
          <p:cNvSpPr>
            <a:spLocks noGrp="1"/>
          </p:cNvSpPr>
          <p:nvPr>
            <p:ph type="body" idx="1"/>
          </p:nvPr>
        </p:nvSpPr>
        <p:spPr>
          <a:xfrm>
            <a:off x="1371600" y="3556001"/>
            <a:ext cx="6400800" cy="3187701"/>
          </a:xfrm>
          <a:prstGeom prst="rect">
            <a:avLst/>
          </a:prstGeom>
        </p:spPr>
        <p:txBody>
          <a:bodyPr/>
          <a:lstStyle>
            <a:lvl1pPr marL="0" indent="0" algn="ctr">
              <a:spcBef>
                <a:spcPts val="400"/>
              </a:spcBef>
              <a:buClrTx/>
              <a:buSzTx/>
              <a:buFontTx/>
              <a:buNone/>
              <a:defRPr sz="2000">
                <a:solidFill>
                  <a:srgbClr val="FFFFFF"/>
                </a:solidFill>
              </a:defRPr>
            </a:lvl1pPr>
            <a:lvl2pPr marL="0" indent="457200" algn="ctr">
              <a:spcBef>
                <a:spcPts val="400"/>
              </a:spcBef>
              <a:buClrTx/>
              <a:buSzTx/>
              <a:buFontTx/>
              <a:buNone/>
              <a:defRPr sz="2000">
                <a:solidFill>
                  <a:srgbClr val="FFFFFF"/>
                </a:solidFill>
              </a:defRPr>
            </a:lvl2pPr>
            <a:lvl3pPr marL="0" indent="914400" algn="ctr">
              <a:spcBef>
                <a:spcPts val="400"/>
              </a:spcBef>
              <a:buClrTx/>
              <a:buSzTx/>
              <a:buFontTx/>
              <a:buNone/>
              <a:defRPr sz="2000">
                <a:solidFill>
                  <a:srgbClr val="FFFFFF"/>
                </a:solidFill>
              </a:defRPr>
            </a:lvl3pPr>
            <a:lvl4pPr marL="0" indent="1371600" algn="ctr">
              <a:spcBef>
                <a:spcPts val="400"/>
              </a:spcBef>
              <a:buClrTx/>
              <a:buSzTx/>
              <a:buFontTx/>
              <a:buNone/>
              <a:defRPr sz="2000">
                <a:solidFill>
                  <a:srgbClr val="FFFFFF"/>
                </a:solidFill>
              </a:defRPr>
            </a:lvl4pPr>
            <a:lvl5pPr marL="0" indent="1828800" algn="ctr">
              <a:spcBef>
                <a:spcPts val="400"/>
              </a:spcBef>
              <a:buClrTx/>
              <a:buSzTx/>
              <a:buFontTx/>
              <a:buNone/>
              <a:defRPr sz="2000">
                <a:solidFill>
                  <a:srgbClr val="FFFFFF"/>
                </a:solidFill>
              </a:defRPr>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0" name="Shape 80"/>
          <p:cNvSpPr>
            <a:spLocks noGrp="1"/>
          </p:cNvSpPr>
          <p:nvPr>
            <p:ph type="title"/>
          </p:nvPr>
        </p:nvSpPr>
        <p:spPr>
          <a:xfrm>
            <a:off x="457200" y="157804"/>
            <a:ext cx="8229600" cy="1082950"/>
          </a:xfrm>
          <a:prstGeom prst="rect">
            <a:avLst/>
          </a:prstGeom>
        </p:spPr>
        <p:txBody>
          <a:bodyPr/>
          <a:lstStyle/>
          <a:p>
            <a:pPr lvl="0">
              <a:defRPr sz="1800">
                <a:solidFill>
                  <a:srgbClr val="000000"/>
                </a:solidFill>
              </a:defRPr>
            </a:pPr>
            <a:r>
              <a:rPr sz="4400">
                <a:solidFill>
                  <a:srgbClr val="FFFFFF"/>
                </a:solidFill>
              </a:rPr>
              <a:t>Title Text</a:t>
            </a:r>
          </a:p>
        </p:txBody>
      </p:sp>
      <p:sp>
        <p:nvSpPr>
          <p:cNvPr id="81" name="Shape 81"/>
          <p:cNvSpPr>
            <a:spLocks noGrp="1"/>
          </p:cNvSpPr>
          <p:nvPr>
            <p:ph type="body" idx="1"/>
          </p:nvPr>
        </p:nvSpPr>
        <p:spPr>
          <a:xfrm>
            <a:off x="872067" y="1240753"/>
            <a:ext cx="7408334" cy="5275902"/>
          </a:xfrm>
          <a:prstGeom prst="rect">
            <a:avLst/>
          </a:prstGeom>
        </p:spPr>
        <p:txBody>
          <a:bodyPr anchor="ct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
        <p:nvSpPr>
          <p:cNvPr id="82" name="Shape 8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84" name="Shape 84"/>
          <p:cNvSpPr/>
          <p:nvPr/>
        </p:nvSpPr>
        <p:spPr>
          <a:xfrm>
            <a:off x="228600" y="228600"/>
            <a:ext cx="8695944" cy="1426464"/>
          </a:xfrm>
          <a:prstGeom prst="roundRect">
            <a:avLst>
              <a:gd name="adj" fmla="val 7136"/>
            </a:avLst>
          </a:prstGeom>
          <a:gradFill>
            <a:gsLst>
              <a:gs pos="0">
                <a:srgbClr val="215D77"/>
              </a:gs>
              <a:gs pos="90000">
                <a:srgbClr val="6FB7D7"/>
              </a:gs>
            </a:gsLst>
            <a:lin ang="5400000"/>
          </a:gradFill>
          <a:ln w="12700">
            <a:miter lim="400000"/>
          </a:ln>
        </p:spPr>
        <p:txBody>
          <a:bodyPr lIns="0" tIns="0" rIns="0" bIns="0" anchor="ctr"/>
          <a:lstStyle/>
          <a:p>
            <a:pPr lvl="0" algn="ctr">
              <a:defRPr>
                <a:solidFill>
                  <a:srgbClr val="FFFFFF"/>
                </a:solidFill>
              </a:defRPr>
            </a:pPr>
            <a:endParaRPr/>
          </a:p>
        </p:txBody>
      </p:sp>
      <p:sp>
        <p:nvSpPr>
          <p:cNvPr id="85" name="Shape 85"/>
          <p:cNvSpPr>
            <a:spLocks noGrp="1"/>
          </p:cNvSpPr>
          <p:nvPr>
            <p:ph type="sldNum" sz="quarter" idx="2"/>
          </p:nvPr>
        </p:nvSpPr>
        <p:spPr>
          <a:prstGeom prst="rect">
            <a:avLst/>
          </a:prstGeom>
        </p:spPr>
        <p:txBody>
          <a:bodyPr/>
          <a:lstStyle/>
          <a:p>
            <a:pPr lvl="0"/>
            <a:fld id="{86CB4B4D-7CA3-9044-876B-883B54F8677D}" type="slidenum">
              <a:rPr/>
              <a:pPr lvl="0"/>
              <a:t>‹#›</a:t>
            </a:fld>
            <a:endParaRPr/>
          </a:p>
        </p:txBody>
      </p:sp>
      <p:grpSp>
        <p:nvGrpSpPr>
          <p:cNvPr id="91" name="Group 91"/>
          <p:cNvGrpSpPr/>
          <p:nvPr/>
        </p:nvGrpSpPr>
        <p:grpSpPr>
          <a:xfrm>
            <a:off x="211665" y="714190"/>
            <a:ext cx="8723378" cy="1331581"/>
            <a:chOff x="0" y="0"/>
            <a:chExt cx="8723376" cy="1331579"/>
          </a:xfrm>
        </p:grpSpPr>
        <p:sp>
          <p:nvSpPr>
            <p:cNvPr id="86" name="Shape 86"/>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87" name="Shape 87"/>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88" name="Shape 88"/>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89" name="Shape 89"/>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90" name="Shape 90"/>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92" name="Shape 92"/>
          <p:cNvSpPr>
            <a:spLocks noGrp="1"/>
          </p:cNvSpPr>
          <p:nvPr>
            <p:ph type="title"/>
          </p:nvPr>
        </p:nvSpPr>
        <p:spPr>
          <a:xfrm>
            <a:off x="6629400" y="590550"/>
            <a:ext cx="2057400" cy="6201834"/>
          </a:xfrm>
          <a:prstGeom prst="rect">
            <a:avLst/>
          </a:prstGeom>
        </p:spPr>
        <p:txBody>
          <a:bodyPr/>
          <a:lstStyle>
            <a:lvl1pPr algn="l">
              <a:defRPr>
                <a:solidFill>
                  <a:srgbClr val="09213B"/>
                </a:solidFill>
              </a:defRPr>
            </a:lvl1pPr>
          </a:lstStyle>
          <a:p>
            <a:pPr lvl="0">
              <a:defRPr sz="1800">
                <a:solidFill>
                  <a:srgbClr val="000000"/>
                </a:solidFill>
              </a:defRPr>
            </a:pPr>
            <a:r>
              <a:rPr sz="4400">
                <a:solidFill>
                  <a:srgbClr val="09213B"/>
                </a:solidFill>
              </a:rPr>
              <a:t>Title Text</a:t>
            </a:r>
          </a:p>
        </p:txBody>
      </p:sp>
      <p:sp>
        <p:nvSpPr>
          <p:cNvPr id="93" name="Shape 93"/>
          <p:cNvSpPr>
            <a:spLocks noGrp="1"/>
          </p:cNvSpPr>
          <p:nvPr>
            <p:ph type="body" idx="1"/>
          </p:nvPr>
        </p:nvSpPr>
        <p:spPr>
          <a:xfrm>
            <a:off x="457200" y="1447800"/>
            <a:ext cx="6019800" cy="5410200"/>
          </a:xfrm>
          <a:prstGeom prst="rect">
            <a:avLst/>
          </a:prstGeom>
        </p:spPr>
        <p:txBody>
          <a:bodyP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95" name="Shape 95"/>
          <p:cNvSpPr>
            <a:spLocks noGrp="1"/>
          </p:cNvSpPr>
          <p:nvPr>
            <p:ph type="title"/>
          </p:nvPr>
        </p:nvSpPr>
        <p:spPr>
          <a:xfrm>
            <a:off x="892968" y="178593"/>
            <a:ext cx="7358064" cy="1714501"/>
          </a:xfrm>
          <a:prstGeom prst="rect">
            <a:avLst/>
          </a:prstGeom>
        </p:spPr>
        <p:txBody>
          <a:bodyPr lIns="35718" tIns="35718" rIns="35718" bIns="35718">
            <a:noAutofit/>
          </a:bodyPr>
          <a:lstStyle>
            <a:lvl1pPr defTabSz="584200">
              <a:defRPr sz="5800">
                <a:solidFill>
                  <a:srgbClr val="000000"/>
                </a:solidFill>
                <a:latin typeface="Gill Sans"/>
                <a:ea typeface="Gill Sans"/>
                <a:cs typeface="Gill Sans"/>
                <a:sym typeface="Gill Sans"/>
              </a:defRPr>
            </a:lvl1pPr>
          </a:lstStyle>
          <a:p>
            <a:pPr lvl="0">
              <a:defRPr sz="1800"/>
            </a:pPr>
            <a:r>
              <a:rPr sz="5800"/>
              <a:t>Title Text</a:t>
            </a:r>
          </a:p>
        </p:txBody>
      </p:sp>
      <p:sp>
        <p:nvSpPr>
          <p:cNvPr id="96" name="Shape 96"/>
          <p:cNvSpPr>
            <a:spLocks noGrp="1"/>
          </p:cNvSpPr>
          <p:nvPr>
            <p:ph type="body" idx="1"/>
          </p:nvPr>
        </p:nvSpPr>
        <p:spPr>
          <a:xfrm>
            <a:off x="892968" y="1946671"/>
            <a:ext cx="7358064" cy="4018361"/>
          </a:xfrm>
          <a:prstGeom prst="rect">
            <a:avLst/>
          </a:prstGeom>
        </p:spPr>
        <p:txBody>
          <a:bodyPr lIns="35718" tIns="35718" rIns="35718" bIns="35718" anchor="ctr">
            <a:noAutofit/>
          </a:bodyPr>
          <a:lstStyle>
            <a:lvl1pPr marL="698500" indent="-381000" defTabSz="584200">
              <a:spcBef>
                <a:spcPts val="2400"/>
              </a:spcBef>
              <a:buClrTx/>
              <a:buSzPct val="171000"/>
              <a:buFontTx/>
              <a:buChar char="•"/>
              <a:defRPr sz="2800">
                <a:solidFill>
                  <a:srgbClr val="000000"/>
                </a:solidFill>
                <a:latin typeface="Gill Sans"/>
                <a:ea typeface="Gill Sans"/>
                <a:cs typeface="Gill Sans"/>
                <a:sym typeface="Gill Sans"/>
              </a:defRPr>
            </a:lvl1pPr>
            <a:lvl2pPr marL="1143000" indent="-381000" defTabSz="584200">
              <a:spcBef>
                <a:spcPts val="2400"/>
              </a:spcBef>
              <a:buClrTx/>
              <a:buSzPct val="171000"/>
              <a:buFontTx/>
              <a:buChar char="•"/>
              <a:defRPr sz="2800">
                <a:solidFill>
                  <a:srgbClr val="000000"/>
                </a:solidFill>
                <a:latin typeface="Gill Sans"/>
                <a:ea typeface="Gill Sans"/>
                <a:cs typeface="Gill Sans"/>
                <a:sym typeface="Gill Sans"/>
              </a:defRPr>
            </a:lvl2pPr>
            <a:lvl3pPr marL="1587500" indent="-381000" defTabSz="584200">
              <a:spcBef>
                <a:spcPts val="2400"/>
              </a:spcBef>
              <a:buClrTx/>
              <a:buSzPct val="171000"/>
              <a:buFontTx/>
              <a:buChar char="•"/>
              <a:defRPr sz="2800">
                <a:solidFill>
                  <a:srgbClr val="000000"/>
                </a:solidFill>
                <a:latin typeface="Gill Sans"/>
                <a:ea typeface="Gill Sans"/>
                <a:cs typeface="Gill Sans"/>
                <a:sym typeface="Gill Sans"/>
              </a:defRPr>
            </a:lvl3pPr>
            <a:lvl4pPr marL="2032000" indent="-381000" defTabSz="584200">
              <a:spcBef>
                <a:spcPts val="2400"/>
              </a:spcBef>
              <a:buClrTx/>
              <a:buSzPct val="171000"/>
              <a:buFontTx/>
              <a:buChar char="•"/>
              <a:defRPr sz="2800">
                <a:solidFill>
                  <a:srgbClr val="000000"/>
                </a:solidFill>
                <a:latin typeface="Gill Sans"/>
                <a:ea typeface="Gill Sans"/>
                <a:cs typeface="Gill Sans"/>
                <a:sym typeface="Gill Sans"/>
              </a:defRPr>
            </a:lvl4pPr>
            <a:lvl5pPr marL="2476500" indent="-381000" defTabSz="584200">
              <a:spcBef>
                <a:spcPts val="2400"/>
              </a:spcBef>
              <a:buClrTx/>
              <a:buSzPct val="171000"/>
              <a:buFontTx/>
              <a:buChar char="•"/>
              <a:defRPr sz="2800">
                <a:solidFill>
                  <a:srgbClr val="000000"/>
                </a:solidFill>
                <a:latin typeface="Gill Sans"/>
                <a:ea typeface="Gill Sans"/>
                <a:cs typeface="Gill Sans"/>
                <a:sym typeface="Gill Sans"/>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5763" y="212725"/>
            <a:ext cx="8229600" cy="984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7350" y="1412875"/>
            <a:ext cx="8229600" cy="4464050"/>
          </a:xfrm>
        </p:spPr>
        <p:txBody>
          <a:bodyPr rtlCol="0">
            <a:normAutofit/>
          </a:bodyPr>
          <a:lstStyle/>
          <a:p>
            <a:pPr lvl="0"/>
            <a:endParaRPr lang="en-US" noProof="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Shape 24"/>
          <p:cNvSpPr>
            <a:spLocks noGrp="1"/>
          </p:cNvSpPr>
          <p:nvPr>
            <p:ph type="body" idx="1"/>
          </p:nvPr>
        </p:nvSpPr>
        <p:spPr>
          <a:prstGeom prst="rect">
            <a:avLst/>
          </a:prstGeom>
        </p:spPr>
        <p:txBody>
          <a:bodyP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26" name="Shape 26"/>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8" name="Shape 28"/>
          <p:cNvSpPr/>
          <p:nvPr/>
        </p:nvSpPr>
        <p:spPr>
          <a:xfrm>
            <a:off x="228600" y="228600"/>
            <a:ext cx="8695944" cy="4736592"/>
          </a:xfrm>
          <a:prstGeom prst="roundRect">
            <a:avLst>
              <a:gd name="adj" fmla="val 1272"/>
            </a:avLst>
          </a:prstGeom>
          <a:gradFill>
            <a:gsLst>
              <a:gs pos="0">
                <a:srgbClr val="215D77"/>
              </a:gs>
              <a:gs pos="100000">
                <a:srgbClr val="6FB7D7"/>
              </a:gs>
            </a:gsLst>
            <a:lin ang="5400000"/>
          </a:gradFill>
          <a:ln w="12700">
            <a:miter lim="400000"/>
          </a:ln>
        </p:spPr>
        <p:txBody>
          <a:bodyPr lIns="0" tIns="0" rIns="0" bIns="0" anchor="ctr"/>
          <a:lstStyle/>
          <a:p>
            <a:pPr lvl="0" algn="ctr">
              <a:defRPr>
                <a:solidFill>
                  <a:srgbClr val="FFFFFF"/>
                </a:solidFill>
              </a:defRPr>
            </a:pPr>
            <a:endParaRPr/>
          </a:p>
        </p:txBody>
      </p:sp>
      <p:sp>
        <p:nvSpPr>
          <p:cNvPr id="29" name="Shape 29"/>
          <p:cNvSpPr/>
          <p:nvPr/>
        </p:nvSpPr>
        <p:spPr>
          <a:xfrm>
            <a:off x="6047437" y="4203591"/>
            <a:ext cx="2876430" cy="71402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7"/>
                </a:lnTo>
                <a:lnTo>
                  <a:pt x="19716" y="1282"/>
                </a:lnTo>
                <a:lnTo>
                  <a:pt x="18774" y="2025"/>
                </a:lnTo>
                <a:lnTo>
                  <a:pt x="17800" y="2767"/>
                </a:lnTo>
                <a:lnTo>
                  <a:pt x="16811" y="3645"/>
                </a:lnTo>
                <a:lnTo>
                  <a:pt x="15789" y="4522"/>
                </a:lnTo>
                <a:lnTo>
                  <a:pt x="14751" y="5535"/>
                </a:lnTo>
                <a:lnTo>
                  <a:pt x="13682" y="6547"/>
                </a:lnTo>
                <a:lnTo>
                  <a:pt x="11750" y="8505"/>
                </a:lnTo>
                <a:lnTo>
                  <a:pt x="9866" y="10260"/>
                </a:lnTo>
                <a:lnTo>
                  <a:pt x="8062" y="11880"/>
                </a:lnTo>
                <a:lnTo>
                  <a:pt x="6322" y="13432"/>
                </a:lnTo>
                <a:lnTo>
                  <a:pt x="4662" y="14782"/>
                </a:lnTo>
                <a:lnTo>
                  <a:pt x="3049" y="15997"/>
                </a:lnTo>
                <a:lnTo>
                  <a:pt x="1501" y="17145"/>
                </a:lnTo>
                <a:lnTo>
                  <a:pt x="0" y="18158"/>
                </a:lnTo>
                <a:lnTo>
                  <a:pt x="1038" y="18765"/>
                </a:lnTo>
                <a:lnTo>
                  <a:pt x="2027" y="19305"/>
                </a:lnTo>
                <a:lnTo>
                  <a:pt x="2985" y="19778"/>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D5EDF4">
              <a:alpha val="29000"/>
            </a:srgbClr>
          </a:solidFill>
          <a:ln w="12700">
            <a:miter lim="400000"/>
          </a:ln>
        </p:spPr>
        <p:txBody>
          <a:bodyPr lIns="0" tIns="0" rIns="0" bIns="0"/>
          <a:lstStyle/>
          <a:p>
            <a:pPr lvl="0"/>
            <a:endParaRPr/>
          </a:p>
        </p:txBody>
      </p:sp>
      <p:sp>
        <p:nvSpPr>
          <p:cNvPr id="30" name="Shape 30"/>
          <p:cNvSpPr/>
          <p:nvPr/>
        </p:nvSpPr>
        <p:spPr>
          <a:xfrm>
            <a:off x="2619319" y="4075290"/>
            <a:ext cx="5544517" cy="85013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a:miter lim="400000"/>
          </a:ln>
        </p:spPr>
        <p:txBody>
          <a:bodyPr lIns="0" tIns="0" rIns="0" bIns="0"/>
          <a:lstStyle/>
          <a:p>
            <a:pPr lvl="0"/>
            <a:endParaRPr/>
          </a:p>
        </p:txBody>
      </p:sp>
      <p:sp>
        <p:nvSpPr>
          <p:cNvPr id="31" name="Shape 31"/>
          <p:cNvSpPr/>
          <p:nvPr/>
        </p:nvSpPr>
        <p:spPr>
          <a:xfrm>
            <a:off x="2828728" y="4087562"/>
            <a:ext cx="5467980" cy="77427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ln w="3175">
            <a:solidFill>
              <a:srgbClr val="FFFFFF"/>
            </a:solidFill>
            <a:round/>
          </a:ln>
        </p:spPr>
        <p:txBody>
          <a:bodyPr lIns="0" tIns="0" rIns="0" bIns="0"/>
          <a:lstStyle/>
          <a:p>
            <a:pPr lvl="0"/>
            <a:endParaRPr/>
          </a:p>
        </p:txBody>
      </p:sp>
      <p:sp>
        <p:nvSpPr>
          <p:cNvPr id="32" name="Shape 32"/>
          <p:cNvSpPr/>
          <p:nvPr/>
        </p:nvSpPr>
        <p:spPr>
          <a:xfrm>
            <a:off x="5609488" y="4074174"/>
            <a:ext cx="3308002" cy="651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ln w="3175">
            <a:solidFill>
              <a:srgbClr val="FFFFFF"/>
            </a:solidFill>
            <a:round/>
          </a:ln>
        </p:spPr>
        <p:txBody>
          <a:bodyPr lIns="0" tIns="0" rIns="0" bIns="0"/>
          <a:lstStyle/>
          <a:p>
            <a:pPr lvl="0"/>
            <a:endParaRPr/>
          </a:p>
        </p:txBody>
      </p:sp>
      <p:sp>
        <p:nvSpPr>
          <p:cNvPr id="33" name="Shape 33"/>
          <p:cNvSpPr/>
          <p:nvPr/>
        </p:nvSpPr>
        <p:spPr>
          <a:xfrm>
            <a:off x="211665" y="4058554"/>
            <a:ext cx="8723378" cy="1329875"/>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a:miter lim="400000"/>
          </a:ln>
        </p:spPr>
        <p:txBody>
          <a:bodyPr lIns="0" tIns="0" rIns="0" bIns="0"/>
          <a:lstStyle/>
          <a:p>
            <a:pPr lvl="0"/>
            <a:endParaRPr/>
          </a:p>
        </p:txBody>
      </p:sp>
      <p:sp>
        <p:nvSpPr>
          <p:cNvPr id="34" name="Shape 34"/>
          <p:cNvSpPr>
            <a:spLocks noGrp="1"/>
          </p:cNvSpPr>
          <p:nvPr>
            <p:ph type="title"/>
          </p:nvPr>
        </p:nvSpPr>
        <p:spPr>
          <a:xfrm>
            <a:off x="690032" y="2463560"/>
            <a:ext cx="7772401" cy="3238501"/>
          </a:xfrm>
          <a:prstGeom prst="rect">
            <a:avLst/>
          </a:prstGeom>
        </p:spPr>
        <p:txBody>
          <a:bodyPr anchor="t"/>
          <a:lstStyle/>
          <a:p>
            <a:pPr lvl="0">
              <a:defRPr sz="1800">
                <a:solidFill>
                  <a:srgbClr val="000000"/>
                </a:solidFill>
              </a:defRPr>
            </a:pPr>
            <a:r>
              <a:rPr sz="4400">
                <a:solidFill>
                  <a:srgbClr val="FFFFFF"/>
                </a:solidFill>
              </a:rPr>
              <a:t>Title Text</a:t>
            </a:r>
          </a:p>
        </p:txBody>
      </p:sp>
      <p:sp>
        <p:nvSpPr>
          <p:cNvPr id="35" name="Shape 35"/>
          <p:cNvSpPr>
            <a:spLocks noGrp="1"/>
          </p:cNvSpPr>
          <p:nvPr>
            <p:ph type="body" idx="1"/>
          </p:nvPr>
        </p:nvSpPr>
        <p:spPr>
          <a:xfrm>
            <a:off x="1367364" y="0"/>
            <a:ext cx="6417735" cy="2377250"/>
          </a:xfrm>
          <a:prstGeom prst="rect">
            <a:avLst/>
          </a:prstGeom>
        </p:spPr>
        <p:txBody>
          <a:bodyPr anchor="b"/>
          <a:lstStyle>
            <a:lvl1pPr marL="0" indent="0" algn="ctr">
              <a:spcBef>
                <a:spcPts val="400"/>
              </a:spcBef>
              <a:buClrTx/>
              <a:buSzTx/>
              <a:buFontTx/>
              <a:buNone/>
              <a:defRPr sz="2000">
                <a:solidFill>
                  <a:srgbClr val="FFFFFF"/>
                </a:solidFill>
              </a:defRPr>
            </a:lvl1pPr>
            <a:lvl2pPr marL="0" indent="457200" algn="ctr">
              <a:spcBef>
                <a:spcPts val="400"/>
              </a:spcBef>
              <a:buClrTx/>
              <a:buSzTx/>
              <a:buFontTx/>
              <a:buNone/>
              <a:defRPr sz="2000">
                <a:solidFill>
                  <a:srgbClr val="FFFFFF"/>
                </a:solidFill>
              </a:defRPr>
            </a:lvl2pPr>
            <a:lvl3pPr marL="0" indent="914400" algn="ctr">
              <a:spcBef>
                <a:spcPts val="400"/>
              </a:spcBef>
              <a:buClrTx/>
              <a:buSzTx/>
              <a:buFontTx/>
              <a:buNone/>
              <a:defRPr sz="2000">
                <a:solidFill>
                  <a:srgbClr val="FFFFFF"/>
                </a:solidFill>
              </a:defRPr>
            </a:lvl3pPr>
            <a:lvl4pPr marL="0" indent="1371600" algn="ctr">
              <a:spcBef>
                <a:spcPts val="400"/>
              </a:spcBef>
              <a:buClrTx/>
              <a:buSzTx/>
              <a:buFontTx/>
              <a:buNone/>
              <a:defRPr sz="2000">
                <a:solidFill>
                  <a:srgbClr val="FFFFFF"/>
                </a:solidFill>
              </a:defRPr>
            </a:lvl4pPr>
            <a:lvl5pPr marL="0" indent="1828800" algn="ctr">
              <a:spcBef>
                <a:spcPts val="400"/>
              </a:spcBef>
              <a:buClrTx/>
              <a:buSzTx/>
              <a:buFontTx/>
              <a:buNone/>
              <a:defRPr sz="2000">
                <a:solidFill>
                  <a:srgbClr val="FFFFFF"/>
                </a:solidFill>
              </a:defRPr>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40" name="Shape 40"/>
          <p:cNvSpPr>
            <a:spLocks noGrp="1"/>
          </p:cNvSpPr>
          <p:nvPr>
            <p:ph type="body" idx="1"/>
          </p:nvPr>
        </p:nvSpPr>
        <p:spPr>
          <a:xfrm>
            <a:off x="676655" y="1712679"/>
            <a:ext cx="3822192" cy="5145321"/>
          </a:xfrm>
          <a:prstGeom prst="rect">
            <a:avLst/>
          </a:prstGeom>
        </p:spPr>
        <p:txBody>
          <a:bodyP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2" name="Shape 42"/>
          <p:cNvSpPr>
            <a:spLocks noGrp="1"/>
          </p:cNvSpPr>
          <p:nvPr>
            <p:ph type="title"/>
          </p:nvPr>
        </p:nvSpPr>
        <p:spPr>
          <a:xfrm>
            <a:off x="457200" y="223382"/>
            <a:ext cx="8229600" cy="951794"/>
          </a:xfrm>
          <a:prstGeom prst="rect">
            <a:avLst/>
          </a:prstGeom>
        </p:spPr>
        <p:txBody>
          <a:bodyPr/>
          <a:lstStyle/>
          <a:p>
            <a:pPr lvl="0">
              <a:defRPr sz="1800">
                <a:solidFill>
                  <a:srgbClr val="000000"/>
                </a:solidFill>
              </a:defRPr>
            </a:pPr>
            <a:r>
              <a:rPr sz="4400">
                <a:solidFill>
                  <a:srgbClr val="FFFFFF"/>
                </a:solidFill>
              </a:rPr>
              <a:t>Title Text</a:t>
            </a:r>
          </a:p>
        </p:txBody>
      </p:sp>
      <p:sp>
        <p:nvSpPr>
          <p:cNvPr id="43" name="Shape 43"/>
          <p:cNvSpPr>
            <a:spLocks noGrp="1"/>
          </p:cNvSpPr>
          <p:nvPr>
            <p:ph type="body" idx="1"/>
          </p:nvPr>
        </p:nvSpPr>
        <p:spPr>
          <a:xfrm>
            <a:off x="677332" y="1175175"/>
            <a:ext cx="3822192" cy="1222256"/>
          </a:xfrm>
          <a:prstGeom prst="rect">
            <a:avLst/>
          </a:prstGeom>
        </p:spPr>
        <p:txBody>
          <a:bodyPr anchor="ct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9" name="Shape 49"/>
          <p:cNvSpPr/>
          <p:nvPr/>
        </p:nvSpPr>
        <p:spPr>
          <a:xfrm>
            <a:off x="228600" y="228600"/>
            <a:ext cx="8695944" cy="1426464"/>
          </a:xfrm>
          <a:prstGeom prst="roundRect">
            <a:avLst>
              <a:gd name="adj" fmla="val 7136"/>
            </a:avLst>
          </a:prstGeom>
          <a:gradFill>
            <a:gsLst>
              <a:gs pos="0">
                <a:srgbClr val="215D77"/>
              </a:gs>
              <a:gs pos="90000">
                <a:srgbClr val="6FB7D7"/>
              </a:gs>
            </a:gsLst>
            <a:lin ang="5400000"/>
          </a:gradFill>
          <a:ln w="12700">
            <a:miter lim="400000"/>
          </a:ln>
        </p:spPr>
        <p:txBody>
          <a:bodyPr lIns="0" tIns="0" rIns="0" bIns="0" anchor="ctr"/>
          <a:lstStyle/>
          <a:p>
            <a:pPr lvl="0" algn="ctr">
              <a:defRPr>
                <a:solidFill>
                  <a:srgbClr val="FFFFFF"/>
                </a:solidFill>
              </a:defRPr>
            </a:pPr>
            <a:endParaRPr/>
          </a:p>
        </p:txBody>
      </p:sp>
      <p:grpSp>
        <p:nvGrpSpPr>
          <p:cNvPr id="55" name="Group 55"/>
          <p:cNvGrpSpPr/>
          <p:nvPr/>
        </p:nvGrpSpPr>
        <p:grpSpPr>
          <a:xfrm>
            <a:off x="211665" y="714191"/>
            <a:ext cx="8723378" cy="1329874"/>
            <a:chOff x="0" y="0"/>
            <a:chExt cx="8723376" cy="1329873"/>
          </a:xfrm>
        </p:grpSpPr>
        <p:sp>
          <p:nvSpPr>
            <p:cNvPr id="50" name="Shape 50"/>
            <p:cNvSpPr/>
            <p:nvPr/>
          </p:nvSpPr>
          <p:spPr>
            <a:xfrm>
              <a:off x="5835772" y="145036"/>
              <a:ext cx="2876430" cy="714027"/>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2"/>
                  </a:lnTo>
                  <a:lnTo>
                    <a:pt x="14751" y="5535"/>
                  </a:lnTo>
                  <a:lnTo>
                    <a:pt x="13682" y="6547"/>
                  </a:lnTo>
                  <a:lnTo>
                    <a:pt x="11750" y="8505"/>
                  </a:lnTo>
                  <a:lnTo>
                    <a:pt x="9866" y="10260"/>
                  </a:lnTo>
                  <a:lnTo>
                    <a:pt x="8062" y="11880"/>
                  </a:lnTo>
                  <a:lnTo>
                    <a:pt x="6322" y="13432"/>
                  </a:lnTo>
                  <a:lnTo>
                    <a:pt x="4662" y="14783"/>
                  </a:lnTo>
                  <a:lnTo>
                    <a:pt x="3049" y="15997"/>
                  </a:lnTo>
                  <a:lnTo>
                    <a:pt x="1501" y="17145"/>
                  </a:lnTo>
                  <a:lnTo>
                    <a:pt x="0" y="18157"/>
                  </a:lnTo>
                  <a:lnTo>
                    <a:pt x="1038" y="18765"/>
                  </a:lnTo>
                  <a:lnTo>
                    <a:pt x="2027" y="19305"/>
                  </a:lnTo>
                  <a:lnTo>
                    <a:pt x="2985" y="19777"/>
                  </a:lnTo>
                  <a:lnTo>
                    <a:pt x="3927" y="20182"/>
                  </a:lnTo>
                  <a:lnTo>
                    <a:pt x="4837" y="20587"/>
                  </a:lnTo>
                  <a:lnTo>
                    <a:pt x="5715" y="20857"/>
                  </a:lnTo>
                  <a:lnTo>
                    <a:pt x="6561" y="21127"/>
                  </a:lnTo>
                  <a:lnTo>
                    <a:pt x="7392" y="21330"/>
                  </a:lnTo>
                  <a:lnTo>
                    <a:pt x="8206" y="21465"/>
                  </a:lnTo>
                  <a:lnTo>
                    <a:pt x="8988" y="21532"/>
                  </a:lnTo>
                  <a:lnTo>
                    <a:pt x="9738" y="21600"/>
                  </a:lnTo>
                  <a:lnTo>
                    <a:pt x="10473" y="21600"/>
                  </a:lnTo>
                  <a:lnTo>
                    <a:pt x="11191" y="21532"/>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51" name="Shape 51"/>
            <p:cNvSpPr/>
            <p:nvPr/>
          </p:nvSpPr>
          <p:spPr>
            <a:xfrm>
              <a:off x="2407654" y="16734"/>
              <a:ext cx="5544516" cy="85013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52" name="Shape 52"/>
            <p:cNvSpPr/>
            <p:nvPr/>
          </p:nvSpPr>
          <p:spPr>
            <a:xfrm>
              <a:off x="2617062" y="29007"/>
              <a:ext cx="5467981" cy="774273"/>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53" name="Shape 53"/>
            <p:cNvSpPr/>
            <p:nvPr/>
          </p:nvSpPr>
          <p:spPr>
            <a:xfrm>
              <a:off x="5397823" y="15619"/>
              <a:ext cx="3308001" cy="6515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54" name="Shape 54"/>
            <p:cNvSpPr/>
            <p:nvPr/>
          </p:nvSpPr>
          <p:spPr>
            <a:xfrm>
              <a:off x="0" y="0"/>
              <a:ext cx="8723377" cy="1329874"/>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56" name="Shape 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58" name="Shape 58"/>
          <p:cNvSpPr/>
          <p:nvPr/>
        </p:nvSpPr>
        <p:spPr>
          <a:xfrm>
            <a:off x="228600" y="228600"/>
            <a:ext cx="8695944" cy="1426464"/>
          </a:xfrm>
          <a:prstGeom prst="roundRect">
            <a:avLst>
              <a:gd name="adj" fmla="val 7136"/>
            </a:avLst>
          </a:prstGeom>
          <a:gradFill>
            <a:gsLst>
              <a:gs pos="0">
                <a:srgbClr val="215D77"/>
              </a:gs>
              <a:gs pos="90000">
                <a:srgbClr val="6FB7D7"/>
              </a:gs>
            </a:gsLst>
            <a:lin ang="5400000"/>
          </a:gradFill>
          <a:ln w="12700">
            <a:miter lim="400000"/>
          </a:ln>
        </p:spPr>
        <p:txBody>
          <a:bodyPr lIns="0" tIns="0" rIns="0" bIns="0" anchor="ctr"/>
          <a:lstStyle/>
          <a:p>
            <a:pPr lvl="0" algn="ctr">
              <a:defRPr>
                <a:solidFill>
                  <a:srgbClr val="FFFFFF"/>
                </a:solidFill>
              </a:defRPr>
            </a:pPr>
            <a:endParaRPr/>
          </a:p>
        </p:txBody>
      </p:sp>
      <p:sp>
        <p:nvSpPr>
          <p:cNvPr id="59" name="Shape 5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
        <p:nvSpPr>
          <p:cNvPr id="60" name="Shape 60"/>
          <p:cNvSpPr>
            <a:spLocks noGrp="1"/>
          </p:cNvSpPr>
          <p:nvPr>
            <p:ph type="body" idx="1"/>
          </p:nvPr>
        </p:nvSpPr>
        <p:spPr>
          <a:xfrm>
            <a:off x="914400" y="3581400"/>
            <a:ext cx="3352800" cy="3276600"/>
          </a:xfrm>
          <a:prstGeom prst="rect">
            <a:avLst/>
          </a:prstGeom>
        </p:spPr>
        <p:txBody>
          <a:bodyPr/>
          <a:lstStyle>
            <a:lvl1pPr marL="0" indent="0">
              <a:spcBef>
                <a:spcPts val="600"/>
              </a:spcBef>
              <a:buClrTx/>
              <a:buSzTx/>
              <a:buFontTx/>
              <a:buNone/>
              <a:defRPr sz="1800"/>
            </a:lvl1pPr>
            <a:lvl2pPr marL="0" indent="457200">
              <a:spcBef>
                <a:spcPts val="600"/>
              </a:spcBef>
              <a:buClrTx/>
              <a:buSzTx/>
              <a:buFontTx/>
              <a:buNone/>
              <a:defRPr sz="1800"/>
            </a:lvl2pPr>
            <a:lvl3pPr marL="0" indent="914400">
              <a:spcBef>
                <a:spcPts val="600"/>
              </a:spcBef>
              <a:buClrTx/>
              <a:buSzTx/>
              <a:buFontTx/>
              <a:buNone/>
              <a:defRPr sz="1800"/>
            </a:lvl3pPr>
            <a:lvl4pPr marL="0" indent="1371600">
              <a:spcBef>
                <a:spcPts val="600"/>
              </a:spcBef>
              <a:buClrTx/>
              <a:buSzTx/>
              <a:buFontTx/>
              <a:buNone/>
              <a:defRPr sz="1800"/>
            </a:lvl4pPr>
            <a:lvl5pPr marL="0" indent="1828800">
              <a:spcBef>
                <a:spcPts val="600"/>
              </a:spcBef>
              <a:buClrTx/>
              <a:buSzTx/>
              <a:buFontTx/>
              <a:buNone/>
              <a:defRPr sz="1800"/>
            </a:lvl5pPr>
          </a:lstStyle>
          <a:p>
            <a:pPr lvl="0">
              <a:defRPr>
                <a:solidFill>
                  <a:srgbClr val="000000"/>
                </a:solidFill>
              </a:defRPr>
            </a:pPr>
            <a:r>
              <a:rPr>
                <a:solidFill>
                  <a:srgbClr val="09213B"/>
                </a:solidFill>
              </a:rPr>
              <a:t>Body Level One</a:t>
            </a:r>
          </a:p>
          <a:p>
            <a:pPr lvl="1">
              <a:defRPr>
                <a:solidFill>
                  <a:srgbClr val="000000"/>
                </a:solidFill>
              </a:defRPr>
            </a:pPr>
            <a:r>
              <a:rPr>
                <a:solidFill>
                  <a:srgbClr val="09213B"/>
                </a:solidFill>
              </a:rPr>
              <a:t>Body Level Two</a:t>
            </a:r>
          </a:p>
          <a:p>
            <a:pPr lvl="2">
              <a:defRPr>
                <a:solidFill>
                  <a:srgbClr val="000000"/>
                </a:solidFill>
              </a:defRPr>
            </a:pPr>
            <a:r>
              <a:rPr>
                <a:solidFill>
                  <a:srgbClr val="09213B"/>
                </a:solidFill>
              </a:rPr>
              <a:t>Body Level Three</a:t>
            </a:r>
          </a:p>
          <a:p>
            <a:pPr lvl="3">
              <a:defRPr>
                <a:solidFill>
                  <a:srgbClr val="000000"/>
                </a:solidFill>
              </a:defRPr>
            </a:pPr>
            <a:r>
              <a:rPr>
                <a:solidFill>
                  <a:srgbClr val="09213B"/>
                </a:solidFill>
              </a:rPr>
              <a:t>Body Level Four</a:t>
            </a:r>
          </a:p>
          <a:p>
            <a:pPr lvl="4">
              <a:defRPr>
                <a:solidFill>
                  <a:srgbClr val="000000"/>
                </a:solidFill>
              </a:defRPr>
            </a:pPr>
            <a:r>
              <a:rPr>
                <a:solidFill>
                  <a:srgbClr val="09213B"/>
                </a:solidFill>
              </a:rPr>
              <a:t>Body Level Five</a:t>
            </a:r>
          </a:p>
        </p:txBody>
      </p:sp>
      <p:grpSp>
        <p:nvGrpSpPr>
          <p:cNvPr id="66" name="Group 66"/>
          <p:cNvGrpSpPr/>
          <p:nvPr/>
        </p:nvGrpSpPr>
        <p:grpSpPr>
          <a:xfrm>
            <a:off x="211665" y="714190"/>
            <a:ext cx="8723378" cy="1331581"/>
            <a:chOff x="0" y="0"/>
            <a:chExt cx="8723376" cy="1331579"/>
          </a:xfrm>
        </p:grpSpPr>
        <p:sp>
          <p:nvSpPr>
            <p:cNvPr id="61" name="Shape 61"/>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62" name="Shape 62"/>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63" name="Shape 63"/>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4" name="Shape 64"/>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5" name="Shape 65"/>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67" name="Shape 67"/>
          <p:cNvSpPr>
            <a:spLocks noGrp="1"/>
          </p:cNvSpPr>
          <p:nvPr>
            <p:ph type="title"/>
          </p:nvPr>
        </p:nvSpPr>
        <p:spPr>
          <a:xfrm>
            <a:off x="638287" y="0"/>
            <a:ext cx="8170715" cy="859415"/>
          </a:xfrm>
          <a:prstGeom prst="rect">
            <a:avLst/>
          </a:prstGeom>
        </p:spPr>
        <p:txBody>
          <a:bodyPr anchor="b">
            <a:noAutofit/>
          </a:bodyPr>
          <a:lstStyle>
            <a:lvl1pPr algn="l">
              <a:defRPr sz="3200">
                <a:solidFill>
                  <a:srgbClr val="09213B"/>
                </a:solidFill>
              </a:defRPr>
            </a:lvl1pPr>
          </a:lstStyle>
          <a:p>
            <a:pPr lvl="0">
              <a:defRPr sz="1800">
                <a:solidFill>
                  <a:srgbClr val="000000"/>
                </a:solidFill>
              </a:defRPr>
            </a:pPr>
            <a:r>
              <a:rPr sz="3200">
                <a:solidFill>
                  <a:srgbClr val="09213B"/>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9" name="Shape 69"/>
          <p:cNvSpPr/>
          <p:nvPr/>
        </p:nvSpPr>
        <p:spPr>
          <a:xfrm>
            <a:off x="228600" y="228600"/>
            <a:ext cx="8695944" cy="6035041"/>
          </a:xfrm>
          <a:prstGeom prst="roundRect">
            <a:avLst>
              <a:gd name="adj" fmla="val 1272"/>
            </a:avLst>
          </a:prstGeom>
          <a:gradFill>
            <a:gsLst>
              <a:gs pos="0">
                <a:srgbClr val="215D77"/>
              </a:gs>
              <a:gs pos="100000">
                <a:srgbClr val="6FB7D7"/>
              </a:gs>
            </a:gsLst>
            <a:lin ang="5400000"/>
          </a:gradFill>
          <a:ln w="12700">
            <a:miter lim="400000"/>
          </a:ln>
        </p:spPr>
        <p:txBody>
          <a:bodyPr lIns="0" tIns="0" rIns="0" bIns="0" anchor="ctr"/>
          <a:lstStyle/>
          <a:p>
            <a:pPr lvl="0" algn="ctr">
              <a:defRPr>
                <a:solidFill>
                  <a:srgbClr val="FFFFFF"/>
                </a:solidFill>
              </a:defRPr>
            </a:pPr>
            <a:endParaRPr/>
          </a:p>
        </p:txBody>
      </p:sp>
      <p:grpSp>
        <p:nvGrpSpPr>
          <p:cNvPr id="75" name="Group 75"/>
          <p:cNvGrpSpPr/>
          <p:nvPr/>
        </p:nvGrpSpPr>
        <p:grpSpPr>
          <a:xfrm>
            <a:off x="211665" y="5353963"/>
            <a:ext cx="8723378" cy="1331581"/>
            <a:chOff x="0" y="0"/>
            <a:chExt cx="8723376" cy="1331579"/>
          </a:xfrm>
        </p:grpSpPr>
        <p:sp>
          <p:nvSpPr>
            <p:cNvPr id="70" name="Shape 70"/>
            <p:cNvSpPr/>
            <p:nvPr/>
          </p:nvSpPr>
          <p:spPr>
            <a:xfrm>
              <a:off x="5843256" y="145222"/>
              <a:ext cx="2880121" cy="714943"/>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7"/>
                  </a:lnTo>
                  <a:lnTo>
                    <a:pt x="1501" y="17145"/>
                  </a:lnTo>
                  <a:lnTo>
                    <a:pt x="0" y="18158"/>
                  </a:lnTo>
                  <a:lnTo>
                    <a:pt x="1038" y="18765"/>
                  </a:lnTo>
                  <a:lnTo>
                    <a:pt x="2027" y="19305"/>
                  </a:lnTo>
                  <a:lnTo>
                    <a:pt x="2985" y="19777"/>
                  </a:lnTo>
                  <a:lnTo>
                    <a:pt x="3927" y="20183"/>
                  </a:lnTo>
                  <a:lnTo>
                    <a:pt x="4837" y="20587"/>
                  </a:lnTo>
                  <a:lnTo>
                    <a:pt x="5715" y="20858"/>
                  </a:lnTo>
                  <a:lnTo>
                    <a:pt x="6561" y="21127"/>
                  </a:lnTo>
                  <a:lnTo>
                    <a:pt x="7392" y="21330"/>
                  </a:lnTo>
                  <a:lnTo>
                    <a:pt x="8206" y="21465"/>
                  </a:lnTo>
                  <a:lnTo>
                    <a:pt x="8988" y="21533"/>
                  </a:lnTo>
                  <a:lnTo>
                    <a:pt x="9738" y="21600"/>
                  </a:lnTo>
                  <a:lnTo>
                    <a:pt x="10473" y="21600"/>
                  </a:lnTo>
                  <a:lnTo>
                    <a:pt x="11191" y="21533"/>
                  </a:lnTo>
                  <a:lnTo>
                    <a:pt x="11894" y="21465"/>
                  </a:lnTo>
                  <a:lnTo>
                    <a:pt x="12564" y="21330"/>
                  </a:lnTo>
                  <a:lnTo>
                    <a:pt x="13219" y="21127"/>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2"/>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71" name="Shape 71"/>
            <p:cNvSpPr/>
            <p:nvPr/>
          </p:nvSpPr>
          <p:spPr>
            <a:xfrm>
              <a:off x="2410742" y="16756"/>
              <a:ext cx="5551628" cy="851229"/>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72" name="Shape 72"/>
            <p:cNvSpPr/>
            <p:nvPr/>
          </p:nvSpPr>
          <p:spPr>
            <a:xfrm>
              <a:off x="2620418" y="29044"/>
              <a:ext cx="5474995" cy="775266"/>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3" name="Shape 73"/>
            <p:cNvSpPr/>
            <p:nvPr/>
          </p:nvSpPr>
          <p:spPr>
            <a:xfrm>
              <a:off x="5404746" y="15639"/>
              <a:ext cx="3312245" cy="6523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4" name="Shape 74"/>
            <p:cNvSpPr/>
            <p:nvPr/>
          </p:nvSpPr>
          <p:spPr>
            <a:xfrm>
              <a:off x="0" y="-1"/>
              <a:ext cx="8723377" cy="13315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76" name="Shape 76"/>
          <p:cNvSpPr>
            <a:spLocks noGrp="1"/>
          </p:cNvSpPr>
          <p:nvPr>
            <p:ph type="title"/>
          </p:nvPr>
        </p:nvSpPr>
        <p:spPr>
          <a:xfrm>
            <a:off x="4874154" y="0"/>
            <a:ext cx="3812646" cy="2768601"/>
          </a:xfrm>
          <a:prstGeom prst="rect">
            <a:avLst/>
          </a:prstGeom>
        </p:spPr>
        <p:txBody>
          <a:bodyPr anchor="b"/>
          <a:lstStyle>
            <a:lvl1pPr algn="l">
              <a:defRPr sz="2800"/>
            </a:lvl1pPr>
          </a:lstStyle>
          <a:p>
            <a:pPr lvl="0">
              <a:defRPr sz="1800">
                <a:solidFill>
                  <a:srgbClr val="000000"/>
                </a:solidFill>
              </a:defRPr>
            </a:pPr>
            <a:r>
              <a:rPr sz="2800">
                <a:solidFill>
                  <a:srgbClr val="FFFFFF"/>
                </a:solidFill>
              </a:rPr>
              <a:t>Title Text</a:t>
            </a:r>
          </a:p>
        </p:txBody>
      </p:sp>
      <p:sp>
        <p:nvSpPr>
          <p:cNvPr id="77" name="Shape 77"/>
          <p:cNvSpPr>
            <a:spLocks noGrp="1"/>
          </p:cNvSpPr>
          <p:nvPr>
            <p:ph type="body" idx="1"/>
          </p:nvPr>
        </p:nvSpPr>
        <p:spPr>
          <a:xfrm>
            <a:off x="4868333" y="2785533"/>
            <a:ext cx="3818467" cy="4072467"/>
          </a:xfrm>
          <a:prstGeom prst="rect">
            <a:avLst/>
          </a:prstGeom>
        </p:spPr>
        <p:txBody>
          <a:bodyPr/>
          <a:lstStyle>
            <a:lvl1pPr marL="0" indent="0">
              <a:spcBef>
                <a:spcPts val="400"/>
              </a:spcBef>
              <a:buClrTx/>
              <a:buSzTx/>
              <a:buFontTx/>
              <a:buNone/>
              <a:defRPr sz="1800">
                <a:solidFill>
                  <a:srgbClr val="FFFFFF"/>
                </a:solidFill>
              </a:defRPr>
            </a:lvl1pPr>
            <a:lvl2pPr marL="0" indent="457200">
              <a:spcBef>
                <a:spcPts val="400"/>
              </a:spcBef>
              <a:buClrTx/>
              <a:buSzTx/>
              <a:buFontTx/>
              <a:buNone/>
              <a:defRPr sz="1800">
                <a:solidFill>
                  <a:srgbClr val="FFFFFF"/>
                </a:solidFill>
              </a:defRPr>
            </a:lvl2pPr>
            <a:lvl3pPr marL="0" indent="914400">
              <a:spcBef>
                <a:spcPts val="400"/>
              </a:spcBef>
              <a:buClrTx/>
              <a:buSzTx/>
              <a:buFontTx/>
              <a:buNone/>
              <a:defRPr sz="1800">
                <a:solidFill>
                  <a:srgbClr val="FFFFFF"/>
                </a:solidFill>
              </a:defRPr>
            </a:lvl3pPr>
            <a:lvl4pPr marL="0" indent="1371600">
              <a:spcBef>
                <a:spcPts val="400"/>
              </a:spcBef>
              <a:buClrTx/>
              <a:buSzTx/>
              <a:buFontTx/>
              <a:buNone/>
              <a:defRPr sz="1800">
                <a:solidFill>
                  <a:srgbClr val="FFFFFF"/>
                </a:solidFill>
              </a:defRPr>
            </a:lvl4pPr>
            <a:lvl5pPr marL="0" indent="1828800">
              <a:spcBef>
                <a:spcPts val="400"/>
              </a:spcBef>
              <a:buClrTx/>
              <a:buSzTx/>
              <a:buFontTx/>
              <a:buNone/>
              <a:defRPr sz="1800">
                <a:solidFill>
                  <a:srgbClr val="FFFFFF"/>
                </a:solidFill>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
        <p:nvSpPr>
          <p:cNvPr id="78" name="Shape 7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8600" y="228600"/>
            <a:ext cx="8695944" cy="1450829"/>
          </a:xfrm>
          <a:prstGeom prst="roundRect">
            <a:avLst>
              <a:gd name="adj" fmla="val 3362"/>
            </a:avLst>
          </a:prstGeom>
          <a:gradFill>
            <a:gsLst>
              <a:gs pos="0">
                <a:srgbClr val="215D77"/>
              </a:gs>
              <a:gs pos="90000">
                <a:srgbClr val="6FB7D7"/>
              </a:gs>
            </a:gsLst>
            <a:lin ang="5400000"/>
          </a:gradFill>
          <a:ln w="12700">
            <a:miter lim="400000"/>
          </a:ln>
        </p:spPr>
        <p:txBody>
          <a:bodyPr lIns="0" tIns="0" rIns="0" bIns="0" anchor="ctr"/>
          <a:lstStyle/>
          <a:p>
            <a:pPr lvl="0" algn="ctr">
              <a:defRPr>
                <a:solidFill>
                  <a:srgbClr val="FFFFFF"/>
                </a:solidFill>
              </a:defRPr>
            </a:pPr>
            <a:endParaRPr/>
          </a:p>
        </p:txBody>
      </p:sp>
      <p:grpSp>
        <p:nvGrpSpPr>
          <p:cNvPr id="8" name="Group 8"/>
          <p:cNvGrpSpPr/>
          <p:nvPr/>
        </p:nvGrpSpPr>
        <p:grpSpPr>
          <a:xfrm>
            <a:off x="228600" y="1228256"/>
            <a:ext cx="8723377" cy="803280"/>
            <a:chOff x="0" y="0"/>
            <a:chExt cx="8723376" cy="803279"/>
          </a:xfrm>
        </p:grpSpPr>
        <p:sp>
          <p:nvSpPr>
            <p:cNvPr id="3" name="Shape 3"/>
            <p:cNvSpPr/>
            <p:nvPr/>
          </p:nvSpPr>
          <p:spPr>
            <a:xfrm>
              <a:off x="5835772" y="87605"/>
              <a:ext cx="2876430" cy="431292"/>
            </a:xfrm>
            <a:custGeom>
              <a:avLst/>
              <a:gdLst/>
              <a:ahLst/>
              <a:cxnLst>
                <a:cxn ang="0">
                  <a:pos x="wd2" y="hd2"/>
                </a:cxn>
                <a:cxn ang="5400000">
                  <a:pos x="wd2" y="hd2"/>
                </a:cxn>
                <a:cxn ang="10800000">
                  <a:pos x="wd2" y="hd2"/>
                </a:cxn>
                <a:cxn ang="16200000">
                  <a:pos x="wd2" y="hd2"/>
                </a:cxn>
              </a:cxnLst>
              <a:rect l="0" t="0" r="r" b="b"/>
              <a:pathLst>
                <a:path w="21600" h="21600" extrusionOk="0">
                  <a:moveTo>
                    <a:pt x="21552" y="0"/>
                  </a:moveTo>
                  <a:lnTo>
                    <a:pt x="20642" y="608"/>
                  </a:lnTo>
                  <a:lnTo>
                    <a:pt x="19716" y="1283"/>
                  </a:lnTo>
                  <a:lnTo>
                    <a:pt x="18774" y="2025"/>
                  </a:lnTo>
                  <a:lnTo>
                    <a:pt x="17800" y="2768"/>
                  </a:lnTo>
                  <a:lnTo>
                    <a:pt x="16811" y="3645"/>
                  </a:lnTo>
                  <a:lnTo>
                    <a:pt x="15789" y="4523"/>
                  </a:lnTo>
                  <a:lnTo>
                    <a:pt x="14751" y="5535"/>
                  </a:lnTo>
                  <a:lnTo>
                    <a:pt x="13682" y="6548"/>
                  </a:lnTo>
                  <a:lnTo>
                    <a:pt x="11750" y="8505"/>
                  </a:lnTo>
                  <a:lnTo>
                    <a:pt x="9866" y="10260"/>
                  </a:lnTo>
                  <a:lnTo>
                    <a:pt x="8062" y="11880"/>
                  </a:lnTo>
                  <a:lnTo>
                    <a:pt x="6322" y="13433"/>
                  </a:lnTo>
                  <a:lnTo>
                    <a:pt x="4662" y="14783"/>
                  </a:lnTo>
                  <a:lnTo>
                    <a:pt x="3049" y="15998"/>
                  </a:lnTo>
                  <a:lnTo>
                    <a:pt x="1501" y="17145"/>
                  </a:lnTo>
                  <a:lnTo>
                    <a:pt x="0" y="18158"/>
                  </a:lnTo>
                  <a:lnTo>
                    <a:pt x="1038" y="18765"/>
                  </a:lnTo>
                  <a:lnTo>
                    <a:pt x="2027" y="19305"/>
                  </a:lnTo>
                  <a:lnTo>
                    <a:pt x="2985" y="19778"/>
                  </a:lnTo>
                  <a:lnTo>
                    <a:pt x="3927" y="20182"/>
                  </a:lnTo>
                  <a:lnTo>
                    <a:pt x="4837" y="20588"/>
                  </a:lnTo>
                  <a:lnTo>
                    <a:pt x="5715" y="20858"/>
                  </a:lnTo>
                  <a:lnTo>
                    <a:pt x="6561" y="21128"/>
                  </a:lnTo>
                  <a:lnTo>
                    <a:pt x="7392" y="21330"/>
                  </a:lnTo>
                  <a:lnTo>
                    <a:pt x="8206" y="21465"/>
                  </a:lnTo>
                  <a:lnTo>
                    <a:pt x="8988" y="21532"/>
                  </a:lnTo>
                  <a:lnTo>
                    <a:pt x="9738" y="21600"/>
                  </a:lnTo>
                  <a:lnTo>
                    <a:pt x="10473" y="21600"/>
                  </a:lnTo>
                  <a:lnTo>
                    <a:pt x="11191" y="21532"/>
                  </a:lnTo>
                  <a:lnTo>
                    <a:pt x="11894" y="21465"/>
                  </a:lnTo>
                  <a:lnTo>
                    <a:pt x="12564" y="21330"/>
                  </a:lnTo>
                  <a:lnTo>
                    <a:pt x="13219" y="21128"/>
                  </a:lnTo>
                  <a:lnTo>
                    <a:pt x="13841" y="20925"/>
                  </a:lnTo>
                  <a:lnTo>
                    <a:pt x="14464" y="20655"/>
                  </a:lnTo>
                  <a:lnTo>
                    <a:pt x="15645" y="19980"/>
                  </a:lnTo>
                  <a:lnTo>
                    <a:pt x="16763" y="19170"/>
                  </a:lnTo>
                  <a:lnTo>
                    <a:pt x="17816" y="18225"/>
                  </a:lnTo>
                  <a:lnTo>
                    <a:pt x="18327" y="17685"/>
                  </a:lnTo>
                  <a:lnTo>
                    <a:pt x="18822" y="17145"/>
                  </a:lnTo>
                  <a:lnTo>
                    <a:pt x="19780" y="15930"/>
                  </a:lnTo>
                  <a:lnTo>
                    <a:pt x="20690" y="14580"/>
                  </a:lnTo>
                  <a:lnTo>
                    <a:pt x="21568" y="13163"/>
                  </a:lnTo>
                  <a:lnTo>
                    <a:pt x="21600" y="13095"/>
                  </a:lnTo>
                  <a:lnTo>
                    <a:pt x="21600" y="0"/>
                  </a:lnTo>
                  <a:lnTo>
                    <a:pt x="21552" y="0"/>
                  </a:lnTo>
                  <a:close/>
                </a:path>
              </a:pathLst>
            </a:custGeom>
            <a:solidFill>
              <a:srgbClr val="D5EDF4">
                <a:alpha val="29000"/>
              </a:srgbClr>
            </a:solidFill>
            <a:ln w="12700" cap="flat">
              <a:noFill/>
              <a:miter lim="400000"/>
            </a:ln>
            <a:effectLst/>
          </p:spPr>
          <p:txBody>
            <a:bodyPr wrap="square" lIns="0" tIns="0" rIns="0" bIns="0" numCol="1" anchor="t">
              <a:noAutofit/>
            </a:bodyPr>
            <a:lstStyle/>
            <a:p>
              <a:pPr lvl="0"/>
              <a:endParaRPr/>
            </a:p>
          </p:txBody>
        </p:sp>
        <p:sp>
          <p:nvSpPr>
            <p:cNvPr id="4" name="Shape 4"/>
            <p:cNvSpPr/>
            <p:nvPr/>
          </p:nvSpPr>
          <p:spPr>
            <a:xfrm>
              <a:off x="2407654" y="10108"/>
              <a:ext cx="5544516" cy="513506"/>
            </a:xfrm>
            <a:custGeom>
              <a:avLst/>
              <a:gdLst/>
              <a:ahLst/>
              <a:cxnLst>
                <a:cxn ang="0">
                  <a:pos x="wd2" y="hd2"/>
                </a:cxn>
                <a:cxn ang="5400000">
                  <a:pos x="wd2" y="hd2"/>
                </a:cxn>
                <a:cxn ang="10800000">
                  <a:pos x="wd2" y="hd2"/>
                </a:cxn>
                <a:cxn ang="16200000">
                  <a:pos x="wd2" y="hd2"/>
                </a:cxn>
              </a:cxnLst>
              <a:rect l="0" t="0" r="r" b="b"/>
              <a:pathLst>
                <a:path w="21600" h="21600" extrusionOk="0">
                  <a:moveTo>
                    <a:pt x="21600" y="20239"/>
                  </a:moveTo>
                  <a:lnTo>
                    <a:pt x="21128" y="19843"/>
                  </a:lnTo>
                  <a:lnTo>
                    <a:pt x="20639" y="19446"/>
                  </a:lnTo>
                  <a:lnTo>
                    <a:pt x="19621" y="18482"/>
                  </a:lnTo>
                  <a:lnTo>
                    <a:pt x="18544" y="17291"/>
                  </a:lnTo>
                  <a:lnTo>
                    <a:pt x="17409" y="15987"/>
                  </a:lnTo>
                  <a:lnTo>
                    <a:pt x="16208" y="14400"/>
                  </a:lnTo>
                  <a:lnTo>
                    <a:pt x="14941" y="12643"/>
                  </a:lnTo>
                  <a:lnTo>
                    <a:pt x="13608" y="10602"/>
                  </a:lnTo>
                  <a:lnTo>
                    <a:pt x="12200" y="8391"/>
                  </a:lnTo>
                  <a:lnTo>
                    <a:pt x="11645" y="7540"/>
                  </a:lnTo>
                  <a:lnTo>
                    <a:pt x="11106" y="6690"/>
                  </a:lnTo>
                  <a:lnTo>
                    <a:pt x="10063" y="5216"/>
                  </a:lnTo>
                  <a:lnTo>
                    <a:pt x="9558" y="4592"/>
                  </a:lnTo>
                  <a:lnTo>
                    <a:pt x="9069" y="3969"/>
                  </a:lnTo>
                  <a:lnTo>
                    <a:pt x="8589" y="3402"/>
                  </a:lnTo>
                  <a:lnTo>
                    <a:pt x="8117" y="2891"/>
                  </a:lnTo>
                  <a:lnTo>
                    <a:pt x="7661" y="2438"/>
                  </a:lnTo>
                  <a:lnTo>
                    <a:pt x="7206" y="2041"/>
                  </a:lnTo>
                  <a:lnTo>
                    <a:pt x="6344" y="1304"/>
                  </a:lnTo>
                  <a:lnTo>
                    <a:pt x="5524" y="794"/>
                  </a:lnTo>
                  <a:lnTo>
                    <a:pt x="4754" y="397"/>
                  </a:lnTo>
                  <a:lnTo>
                    <a:pt x="4017" y="113"/>
                  </a:lnTo>
                  <a:lnTo>
                    <a:pt x="3321" y="0"/>
                  </a:lnTo>
                  <a:lnTo>
                    <a:pt x="2667" y="0"/>
                  </a:lnTo>
                  <a:lnTo>
                    <a:pt x="2054" y="113"/>
                  </a:lnTo>
                  <a:lnTo>
                    <a:pt x="1483" y="283"/>
                  </a:lnTo>
                  <a:lnTo>
                    <a:pt x="952" y="567"/>
                  </a:lnTo>
                  <a:lnTo>
                    <a:pt x="456" y="907"/>
                  </a:lnTo>
                  <a:lnTo>
                    <a:pt x="0" y="1361"/>
                  </a:lnTo>
                  <a:lnTo>
                    <a:pt x="638" y="1871"/>
                  </a:lnTo>
                  <a:lnTo>
                    <a:pt x="1300" y="2438"/>
                  </a:lnTo>
                  <a:lnTo>
                    <a:pt x="1988" y="3175"/>
                  </a:lnTo>
                  <a:lnTo>
                    <a:pt x="2700" y="3969"/>
                  </a:lnTo>
                  <a:lnTo>
                    <a:pt x="3437" y="4932"/>
                  </a:lnTo>
                  <a:lnTo>
                    <a:pt x="4199" y="5953"/>
                  </a:lnTo>
                  <a:lnTo>
                    <a:pt x="4994" y="7087"/>
                  </a:lnTo>
                  <a:lnTo>
                    <a:pt x="5806" y="8391"/>
                  </a:lnTo>
                  <a:lnTo>
                    <a:pt x="7272" y="10715"/>
                  </a:lnTo>
                  <a:lnTo>
                    <a:pt x="8663" y="12756"/>
                  </a:lnTo>
                  <a:lnTo>
                    <a:pt x="9972" y="14627"/>
                  </a:lnTo>
                  <a:lnTo>
                    <a:pt x="10610" y="15420"/>
                  </a:lnTo>
                  <a:lnTo>
                    <a:pt x="11214" y="16214"/>
                  </a:lnTo>
                  <a:lnTo>
                    <a:pt x="11810" y="16951"/>
                  </a:lnTo>
                  <a:lnTo>
                    <a:pt x="12390" y="17575"/>
                  </a:lnTo>
                  <a:lnTo>
                    <a:pt x="12953" y="18198"/>
                  </a:lnTo>
                  <a:lnTo>
                    <a:pt x="13500" y="18765"/>
                  </a:lnTo>
                  <a:lnTo>
                    <a:pt x="14030" y="19219"/>
                  </a:lnTo>
                  <a:lnTo>
                    <a:pt x="14544" y="19672"/>
                  </a:lnTo>
                  <a:lnTo>
                    <a:pt x="15040" y="20069"/>
                  </a:lnTo>
                  <a:lnTo>
                    <a:pt x="15529" y="20466"/>
                  </a:lnTo>
                  <a:lnTo>
                    <a:pt x="16001" y="20750"/>
                  </a:lnTo>
                  <a:lnTo>
                    <a:pt x="16457" y="20976"/>
                  </a:lnTo>
                  <a:lnTo>
                    <a:pt x="16896" y="21203"/>
                  </a:lnTo>
                  <a:lnTo>
                    <a:pt x="17326" y="21373"/>
                  </a:lnTo>
                  <a:lnTo>
                    <a:pt x="17749" y="21487"/>
                  </a:lnTo>
                  <a:lnTo>
                    <a:pt x="18155" y="21600"/>
                  </a:lnTo>
                  <a:lnTo>
                    <a:pt x="18925" y="21600"/>
                  </a:lnTo>
                  <a:lnTo>
                    <a:pt x="19298" y="21543"/>
                  </a:lnTo>
                  <a:lnTo>
                    <a:pt x="19654" y="21487"/>
                  </a:lnTo>
                  <a:lnTo>
                    <a:pt x="20002" y="21373"/>
                  </a:lnTo>
                  <a:lnTo>
                    <a:pt x="20341" y="21203"/>
                  </a:lnTo>
                  <a:lnTo>
                    <a:pt x="20672" y="20976"/>
                  </a:lnTo>
                  <a:lnTo>
                    <a:pt x="21302" y="20523"/>
                  </a:lnTo>
                  <a:lnTo>
                    <a:pt x="21600" y="20239"/>
                  </a:lnTo>
                  <a:close/>
                </a:path>
              </a:pathLst>
            </a:custGeom>
            <a:solidFill>
              <a:srgbClr val="D5EDF4">
                <a:alpha val="40000"/>
              </a:srgbClr>
            </a:solidFill>
            <a:ln w="12700" cap="flat">
              <a:noFill/>
              <a:miter lim="400000"/>
            </a:ln>
            <a:effectLst/>
          </p:spPr>
          <p:txBody>
            <a:bodyPr wrap="square" lIns="0" tIns="0" rIns="0" bIns="0" numCol="1" anchor="t">
              <a:noAutofit/>
            </a:bodyPr>
            <a:lstStyle/>
            <a:p>
              <a:pPr lvl="0"/>
              <a:endParaRPr/>
            </a:p>
          </p:txBody>
        </p:sp>
        <p:sp>
          <p:nvSpPr>
            <p:cNvPr id="5" name="Shape 5"/>
            <p:cNvSpPr/>
            <p:nvPr/>
          </p:nvSpPr>
          <p:spPr>
            <a:xfrm>
              <a:off x="2617062" y="17521"/>
              <a:ext cx="5467981" cy="467682"/>
            </a:xfrm>
            <a:custGeom>
              <a:avLst/>
              <a:gdLst/>
              <a:ahLst/>
              <a:cxnLst>
                <a:cxn ang="0">
                  <a:pos x="wd2" y="hd2"/>
                </a:cxn>
                <a:cxn ang="5400000">
                  <a:pos x="wd2" y="hd2"/>
                </a:cxn>
                <a:cxn ang="10800000">
                  <a:pos x="wd2" y="hd2"/>
                </a:cxn>
                <a:cxn ang="16200000">
                  <a:pos x="wd2" y="hd2"/>
                </a:cxn>
              </a:cxnLst>
              <a:rect l="0" t="0" r="r" b="b"/>
              <a:pathLst>
                <a:path w="21600" h="21600" extrusionOk="0">
                  <a:moveTo>
                    <a:pt x="0" y="2179"/>
                  </a:moveTo>
                  <a:lnTo>
                    <a:pt x="76" y="2054"/>
                  </a:lnTo>
                  <a:lnTo>
                    <a:pt x="302" y="1743"/>
                  </a:lnTo>
                  <a:lnTo>
                    <a:pt x="689" y="1307"/>
                  </a:lnTo>
                  <a:lnTo>
                    <a:pt x="941" y="1058"/>
                  </a:lnTo>
                  <a:lnTo>
                    <a:pt x="1235" y="809"/>
                  </a:lnTo>
                  <a:lnTo>
                    <a:pt x="1562" y="622"/>
                  </a:lnTo>
                  <a:lnTo>
                    <a:pt x="1940" y="436"/>
                  </a:lnTo>
                  <a:lnTo>
                    <a:pt x="2351" y="249"/>
                  </a:lnTo>
                  <a:lnTo>
                    <a:pt x="2813" y="124"/>
                  </a:lnTo>
                  <a:lnTo>
                    <a:pt x="3317" y="62"/>
                  </a:lnTo>
                  <a:lnTo>
                    <a:pt x="3863" y="0"/>
                  </a:lnTo>
                  <a:lnTo>
                    <a:pt x="4451" y="62"/>
                  </a:lnTo>
                  <a:lnTo>
                    <a:pt x="5081" y="187"/>
                  </a:lnTo>
                  <a:lnTo>
                    <a:pt x="5761" y="436"/>
                  </a:lnTo>
                  <a:lnTo>
                    <a:pt x="6483" y="747"/>
                  </a:lnTo>
                  <a:lnTo>
                    <a:pt x="7248" y="1245"/>
                  </a:lnTo>
                  <a:lnTo>
                    <a:pt x="8062" y="1805"/>
                  </a:lnTo>
                  <a:lnTo>
                    <a:pt x="8927" y="2490"/>
                  </a:lnTo>
                  <a:lnTo>
                    <a:pt x="9834" y="3299"/>
                  </a:lnTo>
                  <a:lnTo>
                    <a:pt x="10792" y="4295"/>
                  </a:lnTo>
                  <a:lnTo>
                    <a:pt x="11791" y="5416"/>
                  </a:lnTo>
                  <a:lnTo>
                    <a:pt x="12841" y="6723"/>
                  </a:lnTo>
                  <a:lnTo>
                    <a:pt x="13941" y="8279"/>
                  </a:lnTo>
                  <a:lnTo>
                    <a:pt x="15091" y="9960"/>
                  </a:lnTo>
                  <a:lnTo>
                    <a:pt x="16292" y="11827"/>
                  </a:lnTo>
                  <a:lnTo>
                    <a:pt x="17544" y="13944"/>
                  </a:lnTo>
                  <a:lnTo>
                    <a:pt x="18845" y="16247"/>
                  </a:lnTo>
                  <a:lnTo>
                    <a:pt x="20198" y="18799"/>
                  </a:lnTo>
                  <a:lnTo>
                    <a:pt x="21600" y="2160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6" name="Shape 6"/>
            <p:cNvSpPr/>
            <p:nvPr/>
          </p:nvSpPr>
          <p:spPr>
            <a:xfrm>
              <a:off x="5397823" y="9434"/>
              <a:ext cx="3308001" cy="3935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25" y="20712"/>
                  </a:lnTo>
                  <a:lnTo>
                    <a:pt x="2332" y="18419"/>
                  </a:lnTo>
                  <a:lnTo>
                    <a:pt x="3512" y="16866"/>
                  </a:lnTo>
                  <a:lnTo>
                    <a:pt x="4872" y="15164"/>
                  </a:lnTo>
                  <a:lnTo>
                    <a:pt x="6386" y="13315"/>
                  </a:lnTo>
                  <a:lnTo>
                    <a:pt x="8010" y="11318"/>
                  </a:lnTo>
                  <a:lnTo>
                    <a:pt x="9731" y="9395"/>
                  </a:lnTo>
                  <a:lnTo>
                    <a:pt x="11494" y="7471"/>
                  </a:lnTo>
                  <a:lnTo>
                    <a:pt x="13299" y="5696"/>
                  </a:lnTo>
                  <a:lnTo>
                    <a:pt x="15089" y="3995"/>
                  </a:lnTo>
                  <a:lnTo>
                    <a:pt x="15978" y="3255"/>
                  </a:lnTo>
                  <a:lnTo>
                    <a:pt x="16839" y="2515"/>
                  </a:lnTo>
                  <a:lnTo>
                    <a:pt x="17699" y="1923"/>
                  </a:lnTo>
                  <a:lnTo>
                    <a:pt x="18532" y="1332"/>
                  </a:lnTo>
                  <a:lnTo>
                    <a:pt x="19351" y="888"/>
                  </a:lnTo>
                  <a:lnTo>
                    <a:pt x="20129" y="518"/>
                  </a:lnTo>
                  <a:lnTo>
                    <a:pt x="20878" y="222"/>
                  </a:lnTo>
                  <a:lnTo>
                    <a:pt x="21600" y="0"/>
                  </a:lnTo>
                </a:path>
              </a:pathLst>
            </a:custGeom>
            <a:noFill/>
            <a:ln w="3175" cap="flat">
              <a:solidFill>
                <a:srgbClr val="FFFFFF"/>
              </a:solidFill>
              <a:prstDash val="solid"/>
              <a:round/>
            </a:ln>
            <a:effectLst/>
          </p:spPr>
          <p:txBody>
            <a:bodyPr wrap="square" lIns="0" tIns="0" rIns="0" bIns="0" numCol="1" anchor="t">
              <a:noAutofit/>
            </a:bodyPr>
            <a:lstStyle/>
            <a:p>
              <a:pPr lvl="0"/>
              <a:endParaRPr/>
            </a:p>
          </p:txBody>
        </p:sp>
        <p:sp>
          <p:nvSpPr>
            <p:cNvPr id="7" name="Shape 7"/>
            <p:cNvSpPr/>
            <p:nvPr/>
          </p:nvSpPr>
          <p:spPr>
            <a:xfrm>
              <a:off x="0" y="-1"/>
              <a:ext cx="8723377" cy="803281"/>
            </a:xfrm>
            <a:custGeom>
              <a:avLst/>
              <a:gdLst/>
              <a:ahLst/>
              <a:cxnLst>
                <a:cxn ang="0">
                  <a:pos x="wd2" y="hd2"/>
                </a:cxn>
                <a:cxn ang="5400000">
                  <a:pos x="wd2" y="hd2"/>
                </a:cxn>
                <a:cxn ang="10800000">
                  <a:pos x="wd2" y="hd2"/>
                </a:cxn>
                <a:cxn ang="16200000">
                  <a:pos x="wd2" y="hd2"/>
                </a:cxn>
              </a:cxnLst>
              <a:rect l="0" t="0" r="r" b="b"/>
              <a:pathLst>
                <a:path w="21600" h="21600" extrusionOk="0">
                  <a:moveTo>
                    <a:pt x="21589" y="9278"/>
                  </a:moveTo>
                  <a:lnTo>
                    <a:pt x="21389" y="9821"/>
                  </a:lnTo>
                  <a:lnTo>
                    <a:pt x="21189" y="10329"/>
                  </a:lnTo>
                  <a:lnTo>
                    <a:pt x="20978" y="10800"/>
                  </a:lnTo>
                  <a:lnTo>
                    <a:pt x="20762" y="11235"/>
                  </a:lnTo>
                  <a:lnTo>
                    <a:pt x="20541" y="11670"/>
                  </a:lnTo>
                  <a:lnTo>
                    <a:pt x="20309" y="12068"/>
                  </a:lnTo>
                  <a:lnTo>
                    <a:pt x="20071" y="12395"/>
                  </a:lnTo>
                  <a:lnTo>
                    <a:pt x="19824" y="12721"/>
                  </a:lnTo>
                  <a:lnTo>
                    <a:pt x="19565" y="13011"/>
                  </a:lnTo>
                  <a:lnTo>
                    <a:pt x="19297" y="13228"/>
                  </a:lnTo>
                  <a:lnTo>
                    <a:pt x="19017" y="13446"/>
                  </a:lnTo>
                  <a:lnTo>
                    <a:pt x="18727" y="13591"/>
                  </a:lnTo>
                  <a:lnTo>
                    <a:pt x="18427" y="13736"/>
                  </a:lnTo>
                  <a:lnTo>
                    <a:pt x="18111" y="13808"/>
                  </a:lnTo>
                  <a:lnTo>
                    <a:pt x="17784" y="13808"/>
                  </a:lnTo>
                  <a:lnTo>
                    <a:pt x="17441" y="13772"/>
                  </a:lnTo>
                  <a:lnTo>
                    <a:pt x="17083" y="13699"/>
                  </a:lnTo>
                  <a:lnTo>
                    <a:pt x="16714" y="13591"/>
                  </a:lnTo>
                  <a:lnTo>
                    <a:pt x="16329" y="13409"/>
                  </a:lnTo>
                  <a:lnTo>
                    <a:pt x="15923" y="13156"/>
                  </a:lnTo>
                  <a:lnTo>
                    <a:pt x="15502" y="12866"/>
                  </a:lnTo>
                  <a:lnTo>
                    <a:pt x="15064" y="12503"/>
                  </a:lnTo>
                  <a:lnTo>
                    <a:pt x="14611" y="12105"/>
                  </a:lnTo>
                  <a:lnTo>
                    <a:pt x="14136" y="11634"/>
                  </a:lnTo>
                  <a:lnTo>
                    <a:pt x="13641" y="11090"/>
                  </a:lnTo>
                  <a:lnTo>
                    <a:pt x="13130" y="10474"/>
                  </a:lnTo>
                  <a:lnTo>
                    <a:pt x="12592" y="9785"/>
                  </a:lnTo>
                  <a:lnTo>
                    <a:pt x="12039" y="9060"/>
                  </a:lnTo>
                  <a:lnTo>
                    <a:pt x="11459" y="8227"/>
                  </a:lnTo>
                  <a:lnTo>
                    <a:pt x="10863" y="7357"/>
                  </a:lnTo>
                  <a:lnTo>
                    <a:pt x="10241" y="6415"/>
                  </a:lnTo>
                  <a:lnTo>
                    <a:pt x="9593" y="5364"/>
                  </a:lnTo>
                  <a:lnTo>
                    <a:pt x="8950" y="4349"/>
                  </a:lnTo>
                  <a:lnTo>
                    <a:pt x="8328" y="3479"/>
                  </a:lnTo>
                  <a:lnTo>
                    <a:pt x="7732" y="2682"/>
                  </a:lnTo>
                  <a:lnTo>
                    <a:pt x="7163" y="2030"/>
                  </a:lnTo>
                  <a:lnTo>
                    <a:pt x="6620" y="1486"/>
                  </a:lnTo>
                  <a:lnTo>
                    <a:pt x="6098" y="1015"/>
                  </a:lnTo>
                  <a:lnTo>
                    <a:pt x="5603" y="652"/>
                  </a:lnTo>
                  <a:lnTo>
                    <a:pt x="5134" y="362"/>
                  </a:lnTo>
                  <a:lnTo>
                    <a:pt x="4681" y="181"/>
                  </a:lnTo>
                  <a:lnTo>
                    <a:pt x="4259" y="36"/>
                  </a:lnTo>
                  <a:lnTo>
                    <a:pt x="3853" y="0"/>
                  </a:lnTo>
                  <a:lnTo>
                    <a:pt x="3473" y="0"/>
                  </a:lnTo>
                  <a:lnTo>
                    <a:pt x="3115" y="72"/>
                  </a:lnTo>
                  <a:lnTo>
                    <a:pt x="2778" y="181"/>
                  </a:lnTo>
                  <a:lnTo>
                    <a:pt x="2461" y="362"/>
                  </a:lnTo>
                  <a:lnTo>
                    <a:pt x="2166" y="544"/>
                  </a:lnTo>
                  <a:lnTo>
                    <a:pt x="1887" y="797"/>
                  </a:lnTo>
                  <a:lnTo>
                    <a:pt x="1634" y="1051"/>
                  </a:lnTo>
                  <a:lnTo>
                    <a:pt x="1397" y="1341"/>
                  </a:lnTo>
                  <a:lnTo>
                    <a:pt x="1186" y="1667"/>
                  </a:lnTo>
                  <a:lnTo>
                    <a:pt x="986" y="1957"/>
                  </a:lnTo>
                  <a:lnTo>
                    <a:pt x="812" y="2283"/>
                  </a:lnTo>
                  <a:lnTo>
                    <a:pt x="654" y="2609"/>
                  </a:lnTo>
                  <a:lnTo>
                    <a:pt x="511" y="2899"/>
                  </a:lnTo>
                  <a:lnTo>
                    <a:pt x="390" y="3189"/>
                  </a:lnTo>
                  <a:lnTo>
                    <a:pt x="127" y="3914"/>
                  </a:lnTo>
                  <a:lnTo>
                    <a:pt x="0" y="4349"/>
                  </a:lnTo>
                  <a:lnTo>
                    <a:pt x="0" y="21600"/>
                  </a:lnTo>
                  <a:lnTo>
                    <a:pt x="21589" y="21600"/>
                  </a:lnTo>
                  <a:lnTo>
                    <a:pt x="21600" y="21491"/>
                  </a:lnTo>
                  <a:lnTo>
                    <a:pt x="21600" y="9242"/>
                  </a:lnTo>
                  <a:lnTo>
                    <a:pt x="21589" y="9278"/>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9" name="Shape 9"/>
          <p:cNvSpPr>
            <a:spLocks noGrp="1"/>
          </p:cNvSpPr>
          <p:nvPr>
            <p:ph type="body" idx="1"/>
          </p:nvPr>
        </p:nvSpPr>
        <p:spPr>
          <a:xfrm>
            <a:off x="872067" y="1631244"/>
            <a:ext cx="7408334" cy="522675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400">
                <a:solidFill>
                  <a:srgbClr val="09213B"/>
                </a:solidFill>
              </a:rPr>
              <a:t>Body Level One</a:t>
            </a:r>
          </a:p>
          <a:p>
            <a:pPr lvl="1">
              <a:defRPr sz="1800">
                <a:solidFill>
                  <a:srgbClr val="000000"/>
                </a:solidFill>
              </a:defRPr>
            </a:pPr>
            <a:r>
              <a:rPr sz="2400">
                <a:solidFill>
                  <a:srgbClr val="09213B"/>
                </a:solidFill>
              </a:rPr>
              <a:t>Body Level Two</a:t>
            </a:r>
          </a:p>
          <a:p>
            <a:pPr lvl="2">
              <a:defRPr sz="1800">
                <a:solidFill>
                  <a:srgbClr val="000000"/>
                </a:solidFill>
              </a:defRPr>
            </a:pPr>
            <a:r>
              <a:rPr sz="2400">
                <a:solidFill>
                  <a:srgbClr val="09213B"/>
                </a:solidFill>
              </a:rPr>
              <a:t>Body Level Three</a:t>
            </a:r>
          </a:p>
          <a:p>
            <a:pPr lvl="3">
              <a:defRPr sz="1800">
                <a:solidFill>
                  <a:srgbClr val="000000"/>
                </a:solidFill>
              </a:defRPr>
            </a:pPr>
            <a:r>
              <a:rPr sz="2400">
                <a:solidFill>
                  <a:srgbClr val="09213B"/>
                </a:solidFill>
              </a:rPr>
              <a:t>Body Level Four</a:t>
            </a:r>
          </a:p>
          <a:p>
            <a:pPr lvl="4">
              <a:defRPr sz="1800">
                <a:solidFill>
                  <a:srgbClr val="000000"/>
                </a:solidFill>
              </a:defRPr>
            </a:pPr>
            <a:r>
              <a:rPr sz="2400">
                <a:solidFill>
                  <a:srgbClr val="09213B"/>
                </a:solidFill>
              </a:rPr>
              <a:t>Body Level Five</a:t>
            </a:r>
          </a:p>
        </p:txBody>
      </p:sp>
      <p:sp>
        <p:nvSpPr>
          <p:cNvPr id="10" name="Shape 10"/>
          <p:cNvSpPr>
            <a:spLocks noGrp="1"/>
          </p:cNvSpPr>
          <p:nvPr>
            <p:ph type="sldNum" sz="quarter" idx="2"/>
          </p:nvPr>
        </p:nvSpPr>
        <p:spPr>
          <a:xfrm>
            <a:off x="3991088" y="6304455"/>
            <a:ext cx="1161827" cy="256541"/>
          </a:xfrm>
          <a:prstGeom prst="rect">
            <a:avLst/>
          </a:prstGeom>
          <a:ln w="12700">
            <a:miter lim="400000"/>
          </a:ln>
        </p:spPr>
        <p:txBody>
          <a:bodyPr lIns="45719" rIns="45719" anchor="ctr">
            <a:spAutoFit/>
          </a:bodyPr>
          <a:lstStyle>
            <a:lvl1pPr algn="ctr">
              <a:defRPr sz="1000">
                <a:solidFill>
                  <a:srgbClr val="09213B"/>
                </a:solidFill>
              </a:defRPr>
            </a:lvl1pPr>
          </a:lstStyle>
          <a:p>
            <a:pPr lvl="0"/>
            <a:fld id="{86CB4B4D-7CA3-9044-876B-883B54F8677D}" type="slidenum">
              <a:rPr/>
              <a:pPr lvl="0"/>
              <a:t>‹#›</a:t>
            </a:fld>
            <a:endParaRPr/>
          </a:p>
        </p:txBody>
      </p:sp>
      <p:sp>
        <p:nvSpPr>
          <p:cNvPr id="11" name="Shape 11"/>
          <p:cNvSpPr>
            <a:spLocks noGrp="1"/>
          </p:cNvSpPr>
          <p:nvPr>
            <p:ph type="title"/>
          </p:nvPr>
        </p:nvSpPr>
        <p:spPr>
          <a:xfrm>
            <a:off x="457200" y="0"/>
            <a:ext cx="8229600" cy="139855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solidFill>
                  <a:srgbClr val="000000"/>
                </a:solidFill>
              </a:defRPr>
            </a:pPr>
            <a:r>
              <a:rPr sz="4400">
                <a:solidFill>
                  <a:srgbClr val="FFFFFF"/>
                </a:solidFill>
              </a:rP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a:defRPr sz="4400">
          <a:solidFill>
            <a:srgbClr val="FFFFFF"/>
          </a:solidFill>
          <a:latin typeface="Candara"/>
          <a:ea typeface="Candara"/>
          <a:cs typeface="Candara"/>
          <a:sym typeface="Candara"/>
        </a:defRPr>
      </a:lvl1pPr>
      <a:lvl2pPr algn="ctr">
        <a:defRPr sz="4400">
          <a:solidFill>
            <a:srgbClr val="FFFFFF"/>
          </a:solidFill>
          <a:latin typeface="Candara"/>
          <a:ea typeface="Candara"/>
          <a:cs typeface="Candara"/>
          <a:sym typeface="Candara"/>
        </a:defRPr>
      </a:lvl2pPr>
      <a:lvl3pPr algn="ctr">
        <a:defRPr sz="4400">
          <a:solidFill>
            <a:srgbClr val="FFFFFF"/>
          </a:solidFill>
          <a:latin typeface="Candara"/>
          <a:ea typeface="Candara"/>
          <a:cs typeface="Candara"/>
          <a:sym typeface="Candara"/>
        </a:defRPr>
      </a:lvl3pPr>
      <a:lvl4pPr algn="ctr">
        <a:defRPr sz="4400">
          <a:solidFill>
            <a:srgbClr val="FFFFFF"/>
          </a:solidFill>
          <a:latin typeface="Candara"/>
          <a:ea typeface="Candara"/>
          <a:cs typeface="Candara"/>
          <a:sym typeface="Candara"/>
        </a:defRPr>
      </a:lvl4pPr>
      <a:lvl5pPr algn="ctr">
        <a:defRPr sz="4400">
          <a:solidFill>
            <a:srgbClr val="FFFFFF"/>
          </a:solidFill>
          <a:latin typeface="Candara"/>
          <a:ea typeface="Candara"/>
          <a:cs typeface="Candara"/>
          <a:sym typeface="Candara"/>
        </a:defRPr>
      </a:lvl5pPr>
      <a:lvl6pPr algn="ctr">
        <a:defRPr sz="4400">
          <a:solidFill>
            <a:srgbClr val="FFFFFF"/>
          </a:solidFill>
          <a:latin typeface="Candara"/>
          <a:ea typeface="Candara"/>
          <a:cs typeface="Candara"/>
          <a:sym typeface="Candara"/>
        </a:defRPr>
      </a:lvl6pPr>
      <a:lvl7pPr algn="ctr">
        <a:defRPr sz="4400">
          <a:solidFill>
            <a:srgbClr val="FFFFFF"/>
          </a:solidFill>
          <a:latin typeface="Candara"/>
          <a:ea typeface="Candara"/>
          <a:cs typeface="Candara"/>
          <a:sym typeface="Candara"/>
        </a:defRPr>
      </a:lvl7pPr>
      <a:lvl8pPr algn="ctr">
        <a:defRPr sz="4400">
          <a:solidFill>
            <a:srgbClr val="FFFFFF"/>
          </a:solidFill>
          <a:latin typeface="Candara"/>
          <a:ea typeface="Candara"/>
          <a:cs typeface="Candara"/>
          <a:sym typeface="Candara"/>
        </a:defRPr>
      </a:lvl8pPr>
      <a:lvl9pPr algn="ctr">
        <a:defRPr sz="4400">
          <a:solidFill>
            <a:srgbClr val="FFFFFF"/>
          </a:solidFill>
          <a:latin typeface="Candara"/>
          <a:ea typeface="Candara"/>
          <a:cs typeface="Candara"/>
          <a:sym typeface="Candara"/>
        </a:defRPr>
      </a:lvl9pPr>
    </p:titleStyle>
    <p:bodyStyle>
      <a:lvl1pPr marL="274320" indent="-274320">
        <a:spcBef>
          <a:spcPts val="500"/>
        </a:spcBef>
        <a:buClr>
          <a:srgbClr val="2C7C9F"/>
        </a:buClr>
        <a:buSzPct val="100000"/>
        <a:buFont typeface="Symbol"/>
        <a:buChar char="∗"/>
        <a:defRPr sz="2400">
          <a:solidFill>
            <a:srgbClr val="09213B"/>
          </a:solidFill>
          <a:latin typeface="Candara"/>
          <a:ea typeface="Candara"/>
          <a:cs typeface="Candara"/>
          <a:sym typeface="Candara"/>
        </a:defRPr>
      </a:lvl1pPr>
      <a:lvl2pPr marL="601201" indent="-299258">
        <a:spcBef>
          <a:spcPts val="500"/>
        </a:spcBef>
        <a:buClr>
          <a:srgbClr val="2C7C9F"/>
        </a:buClr>
        <a:buSzPct val="100000"/>
        <a:buFont typeface="Symbol"/>
        <a:buChar char="∗"/>
        <a:defRPr sz="2400">
          <a:solidFill>
            <a:srgbClr val="09213B"/>
          </a:solidFill>
          <a:latin typeface="Candara"/>
          <a:ea typeface="Candara"/>
          <a:cs typeface="Candara"/>
          <a:sym typeface="Candara"/>
        </a:defRPr>
      </a:lvl2pPr>
      <a:lvl3pPr marL="901382" indent="-274319">
        <a:spcBef>
          <a:spcPts val="500"/>
        </a:spcBef>
        <a:buClr>
          <a:srgbClr val="2C7C9F"/>
        </a:buClr>
        <a:buSzPct val="100000"/>
        <a:buFont typeface="Symbol"/>
        <a:buChar char="∗"/>
        <a:defRPr sz="2400">
          <a:solidFill>
            <a:srgbClr val="09213B"/>
          </a:solidFill>
          <a:latin typeface="Candara"/>
          <a:ea typeface="Candara"/>
          <a:cs typeface="Candara"/>
          <a:sym typeface="Candara"/>
        </a:defRPr>
      </a:lvl3pPr>
      <a:lvl4pPr marL="1219200" indent="-304800">
        <a:spcBef>
          <a:spcPts val="500"/>
        </a:spcBef>
        <a:buClr>
          <a:srgbClr val="2C7C9F"/>
        </a:buClr>
        <a:buSzPct val="100000"/>
        <a:buFont typeface="Symbol"/>
        <a:buChar char="∗"/>
        <a:defRPr sz="2400">
          <a:solidFill>
            <a:srgbClr val="09213B"/>
          </a:solidFill>
          <a:latin typeface="Candara"/>
          <a:ea typeface="Candara"/>
          <a:cs typeface="Candara"/>
          <a:sym typeface="Candara"/>
        </a:defRPr>
      </a:lvl4pPr>
      <a:lvl5pPr marL="1577339" indent="-342900">
        <a:spcBef>
          <a:spcPts val="500"/>
        </a:spcBef>
        <a:buClr>
          <a:srgbClr val="2C7C9F"/>
        </a:buClr>
        <a:buSzPct val="100000"/>
        <a:buFont typeface="Symbol"/>
        <a:buChar char="∗"/>
        <a:defRPr sz="2400">
          <a:solidFill>
            <a:srgbClr val="09213B"/>
          </a:solidFill>
          <a:latin typeface="Candara"/>
          <a:ea typeface="Candara"/>
          <a:cs typeface="Candara"/>
          <a:sym typeface="Candara"/>
        </a:defRPr>
      </a:lvl5pPr>
      <a:lvl6pPr marL="1946365" indent="-391885">
        <a:spcBef>
          <a:spcPts val="500"/>
        </a:spcBef>
        <a:buClr>
          <a:srgbClr val="2C7C9F"/>
        </a:buClr>
        <a:buSzPct val="100000"/>
        <a:buFont typeface="Symbol"/>
        <a:buChar char="∗"/>
        <a:defRPr sz="2400">
          <a:solidFill>
            <a:srgbClr val="09213B"/>
          </a:solidFill>
          <a:latin typeface="Candara"/>
          <a:ea typeface="Candara"/>
          <a:cs typeface="Candara"/>
          <a:sym typeface="Candara"/>
        </a:defRPr>
      </a:lvl6pPr>
      <a:lvl7pPr marL="2266405" indent="-391885">
        <a:spcBef>
          <a:spcPts val="500"/>
        </a:spcBef>
        <a:buClr>
          <a:srgbClr val="2C7C9F"/>
        </a:buClr>
        <a:buSzPct val="100000"/>
        <a:buFont typeface="Symbol"/>
        <a:buChar char="∗"/>
        <a:defRPr sz="2400">
          <a:solidFill>
            <a:srgbClr val="09213B"/>
          </a:solidFill>
          <a:latin typeface="Candara"/>
          <a:ea typeface="Candara"/>
          <a:cs typeface="Candara"/>
          <a:sym typeface="Candara"/>
        </a:defRPr>
      </a:lvl7pPr>
      <a:lvl8pPr marL="2586445" indent="-391885">
        <a:spcBef>
          <a:spcPts val="500"/>
        </a:spcBef>
        <a:buClr>
          <a:srgbClr val="2C7C9F"/>
        </a:buClr>
        <a:buSzPct val="100000"/>
        <a:buFont typeface="Symbol"/>
        <a:buChar char="∗"/>
        <a:defRPr sz="2400">
          <a:solidFill>
            <a:srgbClr val="09213B"/>
          </a:solidFill>
          <a:latin typeface="Candara"/>
          <a:ea typeface="Candara"/>
          <a:cs typeface="Candara"/>
          <a:sym typeface="Candara"/>
        </a:defRPr>
      </a:lvl8pPr>
      <a:lvl9pPr marL="2906485" indent="-391885">
        <a:spcBef>
          <a:spcPts val="500"/>
        </a:spcBef>
        <a:buClr>
          <a:srgbClr val="2C7C9F"/>
        </a:buClr>
        <a:buSzPct val="100000"/>
        <a:buFont typeface="Symbol"/>
        <a:buChar char="∗"/>
        <a:defRPr sz="2400">
          <a:solidFill>
            <a:srgbClr val="09213B"/>
          </a:solidFill>
          <a:latin typeface="Candara"/>
          <a:ea typeface="Candara"/>
          <a:cs typeface="Candara"/>
          <a:sym typeface="Candara"/>
        </a:defRPr>
      </a:lvl9pPr>
    </p:bodyStyle>
    <p:otherStyle>
      <a:lvl1pPr algn="ctr">
        <a:defRPr sz="1000">
          <a:solidFill>
            <a:schemeClr val="tx1"/>
          </a:solidFill>
          <a:latin typeface="+mn-lt"/>
          <a:ea typeface="+mn-ea"/>
          <a:cs typeface="+mn-cs"/>
          <a:sym typeface="Candara"/>
        </a:defRPr>
      </a:lvl1pPr>
      <a:lvl2pPr indent="457200" algn="ctr">
        <a:defRPr sz="1000">
          <a:solidFill>
            <a:schemeClr val="tx1"/>
          </a:solidFill>
          <a:latin typeface="+mn-lt"/>
          <a:ea typeface="+mn-ea"/>
          <a:cs typeface="+mn-cs"/>
          <a:sym typeface="Candara"/>
        </a:defRPr>
      </a:lvl2pPr>
      <a:lvl3pPr indent="914400" algn="ctr">
        <a:defRPr sz="1000">
          <a:solidFill>
            <a:schemeClr val="tx1"/>
          </a:solidFill>
          <a:latin typeface="+mn-lt"/>
          <a:ea typeface="+mn-ea"/>
          <a:cs typeface="+mn-cs"/>
          <a:sym typeface="Candara"/>
        </a:defRPr>
      </a:lvl3pPr>
      <a:lvl4pPr indent="1371600" algn="ctr">
        <a:defRPr sz="1000">
          <a:solidFill>
            <a:schemeClr val="tx1"/>
          </a:solidFill>
          <a:latin typeface="+mn-lt"/>
          <a:ea typeface="+mn-ea"/>
          <a:cs typeface="+mn-cs"/>
          <a:sym typeface="Candara"/>
        </a:defRPr>
      </a:lvl4pPr>
      <a:lvl5pPr indent="1828800" algn="ctr">
        <a:defRPr sz="1000">
          <a:solidFill>
            <a:schemeClr val="tx1"/>
          </a:solidFill>
          <a:latin typeface="+mn-lt"/>
          <a:ea typeface="+mn-ea"/>
          <a:cs typeface="+mn-cs"/>
          <a:sym typeface="Candara"/>
        </a:defRPr>
      </a:lvl5pPr>
      <a:lvl6pPr indent="2286000" algn="ctr">
        <a:defRPr sz="1000">
          <a:solidFill>
            <a:schemeClr val="tx1"/>
          </a:solidFill>
          <a:latin typeface="+mn-lt"/>
          <a:ea typeface="+mn-ea"/>
          <a:cs typeface="+mn-cs"/>
          <a:sym typeface="Candara"/>
        </a:defRPr>
      </a:lvl6pPr>
      <a:lvl7pPr indent="2743200" algn="ctr">
        <a:defRPr sz="1000">
          <a:solidFill>
            <a:schemeClr val="tx1"/>
          </a:solidFill>
          <a:latin typeface="+mn-lt"/>
          <a:ea typeface="+mn-ea"/>
          <a:cs typeface="+mn-cs"/>
          <a:sym typeface="Candara"/>
        </a:defRPr>
      </a:lvl7pPr>
      <a:lvl8pPr indent="3200400" algn="ctr">
        <a:defRPr sz="1000">
          <a:solidFill>
            <a:schemeClr val="tx1"/>
          </a:solidFill>
          <a:latin typeface="+mn-lt"/>
          <a:ea typeface="+mn-ea"/>
          <a:cs typeface="+mn-cs"/>
          <a:sym typeface="Candara"/>
        </a:defRPr>
      </a:lvl8pPr>
      <a:lvl9pPr indent="3657600" algn="ctr">
        <a:defRPr sz="1000">
          <a:solidFill>
            <a:schemeClr val="tx1"/>
          </a:solid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indent="-304800" defTabSz="457200">
              <a:spcBef>
                <a:spcPts val="1200"/>
              </a:spcBef>
              <a:defRPr sz="3700" b="1">
                <a:latin typeface="+mn-lt"/>
                <a:ea typeface="+mn-ea"/>
                <a:cs typeface="+mn-cs"/>
                <a:sym typeface="Helvetica"/>
              </a:defRPr>
            </a:lvl1pPr>
          </a:lstStyle>
          <a:p>
            <a:pPr lvl="0">
              <a:defRPr sz="1800" b="0">
                <a:solidFill>
                  <a:srgbClr val="000000"/>
                </a:solidFill>
              </a:defRPr>
            </a:pPr>
            <a:r>
              <a:rPr sz="3700" b="1">
                <a:solidFill>
                  <a:srgbClr val="FFFFFF"/>
                </a:solidFill>
              </a:rPr>
              <a:t>Measuring Attrition is stopping the industry improving Retention</a:t>
            </a:r>
          </a:p>
        </p:txBody>
      </p:sp>
      <p:sp>
        <p:nvSpPr>
          <p:cNvPr id="101" name="Shape 101"/>
          <p:cNvSpPr>
            <a:spLocks noGrp="1"/>
          </p:cNvSpPr>
          <p:nvPr>
            <p:ph type="body" idx="1"/>
          </p:nvPr>
        </p:nvSpPr>
        <p:spPr>
          <a:prstGeom prst="rect">
            <a:avLst/>
          </a:prstGeom>
        </p:spPr>
        <p:txBody>
          <a:bodyPr/>
          <a:lstStyle>
            <a:lvl1pPr>
              <a:defRPr sz="4200"/>
            </a:lvl1pPr>
          </a:lstStyle>
          <a:p>
            <a:pPr lvl="0">
              <a:defRPr sz="1800">
                <a:solidFill>
                  <a:srgbClr val="000000"/>
                </a:solidFill>
              </a:defRPr>
            </a:pPr>
            <a:r>
              <a:rPr sz="4200">
                <a:solidFill>
                  <a:srgbClr val="FFFFFF"/>
                </a:solidFill>
              </a:rPr>
              <a:t>Dr Paul Bedford </a:t>
            </a:r>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a:t>
            </a:fld>
            <a:endParaRPr sz="1000">
              <a:solidFill>
                <a:srgbClr val="09213B"/>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pPr lvl="0"/>
            <a:endParaRPr/>
          </a:p>
        </p:txBody>
      </p:sp>
      <p:sp>
        <p:nvSpPr>
          <p:cNvPr id="140" name="Shape 14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10</a:t>
            </a:fld>
            <a:endParaRPr sz="1000">
              <a:solidFill>
                <a:srgbClr val="09213B"/>
              </a:solidFill>
            </a:endParaRPr>
          </a:p>
        </p:txBody>
      </p:sp>
      <p:pic>
        <p:nvPicPr>
          <p:cNvPr id="141" name="pasted-image.pdf"/>
          <p:cNvPicPr/>
          <p:nvPr/>
        </p:nvPicPr>
        <p:blipFill>
          <a:blip r:embed="rId2">
            <a:extLst/>
          </a:blip>
          <a:stretch>
            <a:fillRect/>
          </a:stretch>
        </p:blipFill>
        <p:spPr>
          <a:xfrm>
            <a:off x="18288" y="1740246"/>
            <a:ext cx="9144001" cy="4935375"/>
          </a:xfrm>
          <a:prstGeom prst="rect">
            <a:avLst/>
          </a:prstGeom>
          <a:ln w="12700">
            <a:miter lim="400000"/>
          </a:ln>
        </p:spPr>
      </p:pic>
      <p:sp>
        <p:nvSpPr>
          <p:cNvPr id="142" name="Shape 142"/>
          <p:cNvSpPr/>
          <p:nvPr/>
        </p:nvSpPr>
        <p:spPr>
          <a:xfrm flipV="1">
            <a:off x="5105400" y="2292354"/>
            <a:ext cx="0" cy="3399176"/>
          </a:xfrm>
          <a:prstGeom prst="line">
            <a:avLst/>
          </a:prstGeom>
          <a:ln w="50800">
            <a:solidFill>
              <a:srgbClr val="1F5770"/>
            </a:solidFill>
            <a:prstDash val="sysDot"/>
            <a:miter lim="400000"/>
          </a:ln>
        </p:spPr>
        <p:txBody>
          <a:bodyPr lIns="0" tIns="0" rIns="0" bIns="0"/>
          <a:lstStyle/>
          <a:p>
            <a:pPr lvl="0" defTabSz="457200">
              <a:defRPr sz="1200">
                <a:latin typeface="+mn-lt"/>
                <a:ea typeface="+mn-ea"/>
                <a:cs typeface="+mn-cs"/>
                <a:sym typeface="Helvetica"/>
              </a:defRPr>
            </a:pPr>
            <a:endParaRPr/>
          </a:p>
        </p:txBody>
      </p:sp>
      <p:pic>
        <p:nvPicPr>
          <p:cNvPr id="7" name="Picture 6"/>
          <p:cNvPicPr>
            <a:picLocks noChangeAspect="1"/>
          </p:cNvPicPr>
          <p:nvPr/>
        </p:nvPicPr>
        <p:blipFill>
          <a:blip r:embed="rId3"/>
          <a:stretch>
            <a:fillRect/>
          </a:stretch>
        </p:blipFill>
        <p:spPr>
          <a:xfrm>
            <a:off x="6883400" y="0"/>
            <a:ext cx="1803400" cy="180340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lvl1pPr>
              <a:defRPr b="1">
                <a:latin typeface="Arial"/>
                <a:ea typeface="Arial"/>
                <a:cs typeface="Arial"/>
                <a:sym typeface="Arial"/>
              </a:defRPr>
            </a:lvl1pPr>
          </a:lstStyle>
          <a:p>
            <a:pPr lvl="0" algn="l">
              <a:defRPr sz="1800" b="0">
                <a:solidFill>
                  <a:srgbClr val="000000"/>
                </a:solidFill>
              </a:defRPr>
            </a:pPr>
            <a:r>
              <a:rPr sz="4400" b="1" dirty="0">
                <a:solidFill>
                  <a:srgbClr val="FFFFFF"/>
                </a:solidFill>
              </a:rPr>
              <a:t>Usage - Payments</a:t>
            </a:r>
          </a:p>
        </p:txBody>
      </p:sp>
      <p:sp>
        <p:nvSpPr>
          <p:cNvPr id="145" name="Shape 1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11</a:t>
            </a:fld>
            <a:endParaRPr sz="1000">
              <a:solidFill>
                <a:srgbClr val="09213B"/>
              </a:solidFill>
            </a:endParaRPr>
          </a:p>
        </p:txBody>
      </p:sp>
      <p:pic>
        <p:nvPicPr>
          <p:cNvPr id="146" name="pasted-image.pdf"/>
          <p:cNvPicPr/>
          <p:nvPr/>
        </p:nvPicPr>
        <p:blipFill>
          <a:blip r:embed="rId2">
            <a:extLst/>
          </a:blip>
          <a:stretch>
            <a:fillRect/>
          </a:stretch>
        </p:blipFill>
        <p:spPr>
          <a:xfrm>
            <a:off x="218728" y="1860632"/>
            <a:ext cx="8375148" cy="4262621"/>
          </a:xfrm>
          <a:prstGeom prst="rect">
            <a:avLst/>
          </a:prstGeom>
          <a:ln w="12700">
            <a:miter lim="400000"/>
          </a:ln>
        </p:spPr>
      </p:pic>
      <p:sp>
        <p:nvSpPr>
          <p:cNvPr id="147" name="Shape 147"/>
          <p:cNvSpPr/>
          <p:nvPr/>
        </p:nvSpPr>
        <p:spPr>
          <a:xfrm flipV="1">
            <a:off x="4774003" y="2286132"/>
            <a:ext cx="1" cy="3411621"/>
          </a:xfrm>
          <a:prstGeom prst="line">
            <a:avLst/>
          </a:prstGeom>
          <a:ln w="63500">
            <a:solidFill>
              <a:srgbClr val="C00000"/>
            </a:solidFill>
          </a:ln>
        </p:spPr>
        <p:txBody>
          <a:bodyPr lIns="0" tIns="0" rIns="0" bIns="0"/>
          <a:lstStyle/>
          <a:p>
            <a:pPr lvl="0" defTabSz="457200">
              <a:defRPr sz="1200">
                <a:latin typeface="+mn-lt"/>
                <a:ea typeface="+mn-ea"/>
                <a:cs typeface="+mn-cs"/>
                <a:sym typeface="Helvetica"/>
              </a:defRPr>
            </a:pPr>
            <a:endParaRPr/>
          </a:p>
        </p:txBody>
      </p:sp>
      <p:sp>
        <p:nvSpPr>
          <p:cNvPr id="148" name="Shape 148"/>
          <p:cNvSpPr/>
          <p:nvPr/>
        </p:nvSpPr>
        <p:spPr>
          <a:xfrm>
            <a:off x="1280131" y="5241713"/>
            <a:ext cx="697315" cy="38751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100">
                <a:latin typeface="Arial"/>
                <a:ea typeface="Arial"/>
                <a:cs typeface="Arial"/>
                <a:sym typeface="Arial"/>
              </a:defRPr>
            </a:lvl1pPr>
          </a:lstStyle>
          <a:p>
            <a:pPr lvl="0">
              <a:defRPr sz="1800"/>
            </a:pPr>
            <a:r>
              <a:rPr sz="2100"/>
              <a:t>25th </a:t>
            </a:r>
          </a:p>
        </p:txBody>
      </p:sp>
      <p:sp>
        <p:nvSpPr>
          <p:cNvPr id="149" name="Shape 149"/>
          <p:cNvSpPr/>
          <p:nvPr/>
        </p:nvSpPr>
        <p:spPr>
          <a:xfrm>
            <a:off x="5013931" y="5241713"/>
            <a:ext cx="697315" cy="387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100">
                <a:latin typeface="Arial"/>
                <a:ea typeface="Arial"/>
                <a:cs typeface="Arial"/>
                <a:sym typeface="Arial"/>
              </a:defRPr>
            </a:lvl1pPr>
          </a:lstStyle>
          <a:p>
            <a:pPr lvl="0">
              <a:defRPr sz="1800"/>
            </a:pPr>
            <a:r>
              <a:rPr sz="2100"/>
              <a:t>25th </a:t>
            </a:r>
          </a:p>
        </p:txBody>
      </p:sp>
      <p:sp>
        <p:nvSpPr>
          <p:cNvPr id="150" name="Shape 150"/>
          <p:cNvSpPr/>
          <p:nvPr/>
        </p:nvSpPr>
        <p:spPr>
          <a:xfrm>
            <a:off x="2592465" y="5241713"/>
            <a:ext cx="697314" cy="387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100">
                <a:latin typeface="Arial"/>
                <a:ea typeface="Arial"/>
                <a:cs typeface="Arial"/>
                <a:sym typeface="Arial"/>
              </a:defRPr>
            </a:lvl1pPr>
          </a:lstStyle>
          <a:p>
            <a:pPr lvl="0">
              <a:defRPr sz="1800"/>
            </a:pPr>
            <a:r>
              <a:rPr sz="2100"/>
              <a:t>50th </a:t>
            </a:r>
          </a:p>
        </p:txBody>
      </p:sp>
      <p:sp>
        <p:nvSpPr>
          <p:cNvPr id="151" name="Shape 151"/>
          <p:cNvSpPr/>
          <p:nvPr/>
        </p:nvSpPr>
        <p:spPr>
          <a:xfrm>
            <a:off x="6258229" y="5241713"/>
            <a:ext cx="697314" cy="387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100">
                <a:latin typeface="Arial"/>
                <a:ea typeface="Arial"/>
                <a:cs typeface="Arial"/>
                <a:sym typeface="Arial"/>
              </a:defRPr>
            </a:lvl1pPr>
          </a:lstStyle>
          <a:p>
            <a:pPr lvl="0">
              <a:defRPr sz="1800"/>
            </a:pPr>
            <a:r>
              <a:rPr sz="2100"/>
              <a:t>50th </a:t>
            </a:r>
          </a:p>
        </p:txBody>
      </p:sp>
      <p:sp>
        <p:nvSpPr>
          <p:cNvPr id="152" name="Shape 152"/>
          <p:cNvSpPr/>
          <p:nvPr/>
        </p:nvSpPr>
        <p:spPr>
          <a:xfrm>
            <a:off x="3836762" y="5241713"/>
            <a:ext cx="697314" cy="387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100">
                <a:latin typeface="Arial"/>
                <a:ea typeface="Arial"/>
                <a:cs typeface="Arial"/>
                <a:sym typeface="Arial"/>
              </a:defRPr>
            </a:lvl1pPr>
          </a:lstStyle>
          <a:p>
            <a:pPr lvl="0">
              <a:defRPr sz="1800"/>
            </a:pPr>
            <a:r>
              <a:rPr sz="2100"/>
              <a:t>75th </a:t>
            </a:r>
          </a:p>
        </p:txBody>
      </p:sp>
      <p:sp>
        <p:nvSpPr>
          <p:cNvPr id="153" name="Shape 153"/>
          <p:cNvSpPr/>
          <p:nvPr/>
        </p:nvSpPr>
        <p:spPr>
          <a:xfrm>
            <a:off x="7570562" y="5241713"/>
            <a:ext cx="697314" cy="38751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100">
                <a:latin typeface="Arial"/>
                <a:ea typeface="Arial"/>
                <a:cs typeface="Arial"/>
                <a:sym typeface="Arial"/>
              </a:defRPr>
            </a:lvl1pPr>
          </a:lstStyle>
          <a:p>
            <a:pPr lvl="0">
              <a:defRPr sz="1800"/>
            </a:pPr>
            <a:r>
              <a:rPr sz="2100"/>
              <a:t>75th </a:t>
            </a:r>
          </a:p>
        </p:txBody>
      </p:sp>
      <p:sp>
        <p:nvSpPr>
          <p:cNvPr id="154" name="Shape 154"/>
          <p:cNvSpPr/>
          <p:nvPr/>
        </p:nvSpPr>
        <p:spPr>
          <a:xfrm>
            <a:off x="2283507" y="5772232"/>
            <a:ext cx="1315230" cy="60988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a:latin typeface="Arial"/>
                <a:ea typeface="Arial"/>
                <a:cs typeface="Arial"/>
                <a:sym typeface="Arial"/>
              </a:defRPr>
            </a:lvl1pPr>
          </a:lstStyle>
          <a:p>
            <a:pPr lvl="0">
              <a:defRPr sz="1800"/>
            </a:pPr>
            <a:r>
              <a:rPr sz="3600"/>
              <a:t>Visits </a:t>
            </a:r>
          </a:p>
        </p:txBody>
      </p:sp>
      <p:sp>
        <p:nvSpPr>
          <p:cNvPr id="155" name="Shape 155"/>
          <p:cNvSpPr/>
          <p:nvPr/>
        </p:nvSpPr>
        <p:spPr>
          <a:xfrm>
            <a:off x="5593974" y="5772232"/>
            <a:ext cx="2264009" cy="60988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a:latin typeface="Arial"/>
                <a:ea typeface="Arial"/>
                <a:cs typeface="Arial"/>
                <a:sym typeface="Arial"/>
              </a:defRPr>
            </a:lvl1pPr>
          </a:lstStyle>
          <a:p>
            <a:pPr lvl="0">
              <a:defRPr sz="1800"/>
            </a:pPr>
            <a:r>
              <a:rPr sz="3600"/>
              <a:t>Payments </a:t>
            </a:r>
          </a:p>
        </p:txBody>
      </p:sp>
      <p:pic>
        <p:nvPicPr>
          <p:cNvPr id="14" name="Picture 13"/>
          <p:cNvPicPr>
            <a:picLocks noChangeAspect="1"/>
          </p:cNvPicPr>
          <p:nvPr/>
        </p:nvPicPr>
        <p:blipFill>
          <a:blip r:embed="rId3"/>
          <a:stretch>
            <a:fillRect/>
          </a:stretch>
        </p:blipFill>
        <p:spPr>
          <a:xfrm>
            <a:off x="6883400" y="0"/>
            <a:ext cx="1803400" cy="18034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erall.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4010110" y="4953624"/>
            <a:ext cx="4340118" cy="369332"/>
          </a:xfrm>
          <a:prstGeom prst="rect">
            <a:avLst/>
          </a:prstGeom>
          <a:noFill/>
        </p:spPr>
        <p:txBody>
          <a:bodyPr wrap="square" rtlCol="0">
            <a:spAutoFit/>
          </a:bodyPr>
          <a:lstStyle/>
          <a:p>
            <a:r>
              <a:rPr lang="en-US" dirty="0" smtClean="0"/>
              <a:t>Average length of membership = 13 months</a:t>
            </a:r>
            <a:endParaRPr lang="en-US" dirty="0"/>
          </a:p>
        </p:txBody>
      </p:sp>
      <p:pic>
        <p:nvPicPr>
          <p:cNvPr id="6" name="Picture 5"/>
          <p:cNvPicPr>
            <a:picLocks noChangeAspect="1"/>
          </p:cNvPicPr>
          <p:nvPr/>
        </p:nvPicPr>
        <p:blipFill>
          <a:blip r:embed="rId3"/>
          <a:stretch>
            <a:fillRect/>
          </a:stretch>
        </p:blipFill>
        <p:spPr>
          <a:xfrm>
            <a:off x="7239000" y="0"/>
            <a:ext cx="1803400" cy="180340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Average length of </a:t>
            </a:r>
            <a:br>
              <a:rPr lang="en-US" sz="3200" dirty="0" smtClean="0"/>
            </a:br>
            <a:r>
              <a:rPr lang="en-US" sz="3200" dirty="0" smtClean="0"/>
              <a:t>membership in months</a:t>
            </a:r>
            <a:endParaRPr lang="en-US" sz="3200" dirty="0"/>
          </a:p>
        </p:txBody>
      </p:sp>
      <p:graphicFrame>
        <p:nvGraphicFramePr>
          <p:cNvPr id="15362" name="Object 2"/>
          <p:cNvGraphicFramePr>
            <a:graphicFrameLocks noChangeAspect="1"/>
          </p:cNvGraphicFramePr>
          <p:nvPr/>
        </p:nvGraphicFramePr>
        <p:xfrm>
          <a:off x="0" y="1657350"/>
          <a:ext cx="9144000" cy="4779963"/>
        </p:xfrm>
        <a:graphic>
          <a:graphicData uri="http://schemas.openxmlformats.org/presentationml/2006/ole">
            <mc:AlternateContent xmlns:mc="http://schemas.openxmlformats.org/markup-compatibility/2006">
              <mc:Choice xmlns:v="urn:schemas-microsoft-com:vml" Requires="v">
                <p:oleObj spid="_x0000_s46086" name="Worksheet" r:id="rId3" imgW="12344400" imgH="6375400" progId="Excel.Sheet.12">
                  <p:embed/>
                </p:oleObj>
              </mc:Choice>
              <mc:Fallback>
                <p:oleObj name="Worksheet" r:id="rId3" imgW="12344400" imgH="637540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57350"/>
                        <a:ext cx="9144000" cy="477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hape 147"/>
          <p:cNvSpPr/>
          <p:nvPr/>
        </p:nvSpPr>
        <p:spPr>
          <a:xfrm flipV="1">
            <a:off x="5311141" y="1657350"/>
            <a:ext cx="45719" cy="4057650"/>
          </a:xfrm>
          <a:prstGeom prst="line">
            <a:avLst/>
          </a:prstGeom>
          <a:ln w="63500">
            <a:solidFill>
              <a:schemeClr val="accent3"/>
            </a:solidFill>
          </a:ln>
        </p:spPr>
        <p:txBody>
          <a:bodyPr lIns="0" tIns="0" rIns="0" bIns="0"/>
          <a:lstStyle/>
          <a:p>
            <a:pPr lvl="0" defTabSz="457200">
              <a:defRPr sz="1200">
                <a:latin typeface="+mn-lt"/>
                <a:ea typeface="+mn-ea"/>
                <a:cs typeface="+mn-cs"/>
                <a:sym typeface="Helvetica"/>
              </a:defRPr>
            </a:pPr>
            <a:endParaRPr/>
          </a:p>
        </p:txBody>
      </p:sp>
      <p:sp>
        <p:nvSpPr>
          <p:cNvPr id="7" name="Oval 6"/>
          <p:cNvSpPr/>
          <p:nvPr/>
        </p:nvSpPr>
        <p:spPr>
          <a:xfrm>
            <a:off x="5311141" y="24384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8" name="Oval 7"/>
          <p:cNvSpPr/>
          <p:nvPr/>
        </p:nvSpPr>
        <p:spPr>
          <a:xfrm>
            <a:off x="5356860" y="5334000"/>
            <a:ext cx="609600" cy="519348"/>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9" name="Oval 8"/>
          <p:cNvSpPr/>
          <p:nvPr/>
        </p:nvSpPr>
        <p:spPr>
          <a:xfrm>
            <a:off x="8077200" y="45720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10" name="Oval 9"/>
          <p:cNvSpPr/>
          <p:nvPr/>
        </p:nvSpPr>
        <p:spPr>
          <a:xfrm>
            <a:off x="8229600" y="31242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pic>
        <p:nvPicPr>
          <p:cNvPr id="11" name="Picture 10"/>
          <p:cNvPicPr>
            <a:picLocks noChangeAspect="1"/>
          </p:cNvPicPr>
          <p:nvPr/>
        </p:nvPicPr>
        <p:blipFill>
          <a:blip r:embed="rId5"/>
          <a:stretch>
            <a:fillRect/>
          </a:stretch>
        </p:blipFill>
        <p:spPr>
          <a:xfrm>
            <a:off x="6883400" y="0"/>
            <a:ext cx="1803400" cy="180340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36525" y="1414036"/>
          <a:ext cx="9007475" cy="4651375"/>
        </p:xfrm>
        <a:graphic>
          <a:graphicData uri="http://schemas.openxmlformats.org/presentationml/2006/ole">
            <mc:AlternateContent xmlns:mc="http://schemas.openxmlformats.org/markup-compatibility/2006">
              <mc:Choice xmlns:v="urn:schemas-microsoft-com:vml" Requires="v">
                <p:oleObj spid="_x0000_s47110" name="Worksheet" r:id="rId3" imgW="12344400" imgH="6375400" progId="Excel.Sheet.12">
                  <p:embed/>
                </p:oleObj>
              </mc:Choice>
              <mc:Fallback>
                <p:oleObj name="Worksheet" r:id="rId3" imgW="12344400" imgH="637540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414036"/>
                        <a:ext cx="9007475" cy="465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itle 2"/>
          <p:cNvSpPr>
            <a:spLocks noGrp="1"/>
          </p:cNvSpPr>
          <p:nvPr>
            <p:ph type="title"/>
          </p:nvPr>
        </p:nvSpPr>
        <p:spPr/>
        <p:txBody>
          <a:bodyPr>
            <a:normAutofit/>
          </a:bodyPr>
          <a:lstStyle/>
          <a:p>
            <a:pPr algn="l"/>
            <a:r>
              <a:rPr lang="en-US" sz="3200" dirty="0" smtClean="0"/>
              <a:t>Attrition rate </a:t>
            </a:r>
            <a:br>
              <a:rPr lang="en-US" sz="3200" dirty="0" smtClean="0"/>
            </a:br>
            <a:r>
              <a:rPr lang="en-US" sz="2000" dirty="0" smtClean="0"/>
              <a:t>(cancellations per 1,000 members per month)</a:t>
            </a:r>
            <a:endParaRPr lang="en-US" sz="2000" dirty="0"/>
          </a:p>
        </p:txBody>
      </p:sp>
      <p:sp>
        <p:nvSpPr>
          <p:cNvPr id="4" name="TextBox 3"/>
          <p:cNvSpPr txBox="1"/>
          <p:nvPr/>
        </p:nvSpPr>
        <p:spPr>
          <a:xfrm>
            <a:off x="136525" y="6195799"/>
            <a:ext cx="3080084" cy="369332"/>
          </a:xfrm>
          <a:prstGeom prst="rect">
            <a:avLst/>
          </a:prstGeom>
          <a:noFill/>
        </p:spPr>
        <p:txBody>
          <a:bodyPr wrap="square" rtlCol="0">
            <a:spAutoFit/>
          </a:bodyPr>
          <a:lstStyle/>
          <a:p>
            <a:r>
              <a:rPr lang="en-US" dirty="0" smtClean="0"/>
              <a:t>Overall rate 53.9/1,000/month</a:t>
            </a:r>
            <a:endParaRPr lang="en-US" dirty="0"/>
          </a:p>
        </p:txBody>
      </p:sp>
      <p:sp>
        <p:nvSpPr>
          <p:cNvPr id="5" name="Oval 4"/>
          <p:cNvSpPr/>
          <p:nvPr/>
        </p:nvSpPr>
        <p:spPr>
          <a:xfrm>
            <a:off x="8229600" y="21717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6" name="Oval 5"/>
          <p:cNvSpPr/>
          <p:nvPr/>
        </p:nvSpPr>
        <p:spPr>
          <a:xfrm>
            <a:off x="8229600" y="49530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7" name="Oval 6"/>
          <p:cNvSpPr/>
          <p:nvPr/>
        </p:nvSpPr>
        <p:spPr>
          <a:xfrm>
            <a:off x="4701541" y="42672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8" name="Oval 7"/>
          <p:cNvSpPr/>
          <p:nvPr/>
        </p:nvSpPr>
        <p:spPr>
          <a:xfrm>
            <a:off x="5181600" y="2819400"/>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
        <p:nvSpPr>
          <p:cNvPr id="9" name="TextBox 8"/>
          <p:cNvSpPr txBox="1"/>
          <p:nvPr/>
        </p:nvSpPr>
        <p:spPr>
          <a:xfrm>
            <a:off x="6019800" y="6248400"/>
            <a:ext cx="24384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Candara"/>
                <a:ea typeface="Candara"/>
                <a:cs typeface="Candara"/>
                <a:sym typeface="Candara"/>
              </a:rPr>
              <a:t>37+ members</a:t>
            </a:r>
            <a:r>
              <a:rPr kumimoji="0" lang="en-US" sz="1800" b="0" i="0" u="none" strike="noStrike" cap="none" spc="0" normalizeH="0" dirty="0" smtClean="0">
                <a:ln>
                  <a:noFill/>
                </a:ln>
                <a:solidFill>
                  <a:srgbClr val="000000"/>
                </a:solidFill>
                <a:effectLst/>
                <a:uFillTx/>
                <a:latin typeface="Candara"/>
                <a:ea typeface="Candara"/>
                <a:cs typeface="Candara"/>
                <a:sym typeface="Candara"/>
              </a:rPr>
              <a:t> </a:t>
            </a:r>
            <a:r>
              <a:rPr lang="en-US" dirty="0" smtClean="0">
                <a:solidFill>
                  <a:srgbClr val="000000"/>
                </a:solidFill>
              </a:rPr>
              <a:t>month</a:t>
            </a:r>
            <a:r>
              <a:rPr kumimoji="0" lang="en-US" sz="1800" b="0" i="0" u="none" strike="noStrike" cap="none" spc="0" normalizeH="0" baseline="0" dirty="0" smtClean="0">
                <a:ln>
                  <a:noFill/>
                </a:ln>
                <a:solidFill>
                  <a:srgbClr val="000000"/>
                </a:solidFill>
                <a:effectLst/>
                <a:uFillTx/>
                <a:latin typeface="Candara"/>
                <a:ea typeface="Candara"/>
                <a:cs typeface="Candara"/>
                <a:sym typeface="Candara"/>
              </a:rPr>
              <a:t> </a:t>
            </a:r>
            <a:endParaRPr kumimoji="0" lang="en-US" sz="1800" b="0" i="0" u="none" strike="noStrike" cap="none" spc="0" normalizeH="0" baseline="0" dirty="0">
              <a:ln>
                <a:noFill/>
              </a:ln>
              <a:solidFill>
                <a:srgbClr val="000000"/>
              </a:solidFill>
              <a:effectLst/>
              <a:uFillTx/>
              <a:latin typeface="Candara"/>
              <a:ea typeface="Candara"/>
              <a:cs typeface="Candara"/>
              <a:sym typeface="Candara"/>
            </a:endParaRPr>
          </a:p>
        </p:txBody>
      </p:sp>
      <p:pic>
        <p:nvPicPr>
          <p:cNvPr id="10" name="Picture 9"/>
          <p:cNvPicPr>
            <a:picLocks noChangeAspect="1"/>
          </p:cNvPicPr>
          <p:nvPr/>
        </p:nvPicPr>
        <p:blipFill>
          <a:blip r:embed="rId5"/>
          <a:stretch>
            <a:fillRect/>
          </a:stretch>
        </p:blipFill>
        <p:spPr>
          <a:xfrm>
            <a:off x="6883400" y="0"/>
            <a:ext cx="1803400" cy="18034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Average income per month based on 1,000 members paying $50 per month during the first 12 months of membership</a:t>
            </a:r>
            <a:endParaRPr lang="en-US" sz="2400" dirty="0"/>
          </a:p>
        </p:txBody>
      </p:sp>
      <p:graphicFrame>
        <p:nvGraphicFramePr>
          <p:cNvPr id="16386" name="Object 2"/>
          <p:cNvGraphicFramePr>
            <a:graphicFrameLocks noChangeAspect="1"/>
          </p:cNvGraphicFramePr>
          <p:nvPr/>
        </p:nvGraphicFramePr>
        <p:xfrm>
          <a:off x="0" y="1524000"/>
          <a:ext cx="8945958" cy="4724400"/>
        </p:xfrm>
        <a:graphic>
          <a:graphicData uri="http://schemas.openxmlformats.org/presentationml/2006/ole">
            <mc:AlternateContent xmlns:mc="http://schemas.openxmlformats.org/markup-compatibility/2006">
              <mc:Choice xmlns:v="urn:schemas-microsoft-com:vml" Requires="v">
                <p:oleObj spid="_x0000_s49158" name="Worksheet" r:id="rId3" imgW="12344400" imgH="6388100" progId="Excel.Sheet.12">
                  <p:embed/>
                </p:oleObj>
              </mc:Choice>
              <mc:Fallback>
                <p:oleObj name="Worksheet" r:id="rId3" imgW="12344400" imgH="638810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894595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1295400" y="4191000"/>
            <a:ext cx="2546632" cy="923330"/>
          </a:xfrm>
          <a:prstGeom prst="rect">
            <a:avLst/>
          </a:prstGeom>
          <a:noFill/>
          <a:ln w="12700">
            <a:solidFill>
              <a:schemeClr val="tx1"/>
            </a:solidFill>
          </a:ln>
        </p:spPr>
        <p:txBody>
          <a:bodyPr wrap="square" rtlCol="0">
            <a:spAutoFit/>
          </a:bodyPr>
          <a:lstStyle/>
          <a:p>
            <a:pPr algn="ctr"/>
            <a:r>
              <a:rPr lang="en-US" dirty="0" smtClean="0"/>
              <a:t>Total 12 month income</a:t>
            </a:r>
          </a:p>
          <a:p>
            <a:pPr algn="ctr"/>
            <a:r>
              <a:rPr lang="en-US" dirty="0" smtClean="0"/>
              <a:t>Portland  = $412, 910</a:t>
            </a:r>
          </a:p>
          <a:p>
            <a:pPr algn="ctr"/>
            <a:r>
              <a:rPr lang="en-US" dirty="0" smtClean="0"/>
              <a:t>New York = $445, 865</a:t>
            </a:r>
            <a:endParaRPr lang="en-US" dirty="0"/>
          </a:p>
        </p:txBody>
      </p:sp>
      <p:sp>
        <p:nvSpPr>
          <p:cNvPr id="5" name="Shape 229"/>
          <p:cNvSpPr/>
          <p:nvPr/>
        </p:nvSpPr>
        <p:spPr>
          <a:xfrm>
            <a:off x="7446587" y="4343400"/>
            <a:ext cx="1499371" cy="990601"/>
          </a:xfrm>
          <a:prstGeom prst="wedgeEllipseCallout">
            <a:avLst>
              <a:gd name="adj1" fmla="val -29838"/>
              <a:gd name="adj2" fmla="val -129193"/>
            </a:avLst>
          </a:prstGeom>
          <a:solidFill>
            <a:srgbClr val="D04040"/>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lang="en-GB" dirty="0" smtClean="0">
                <a:solidFill>
                  <a:srgbClr val="FFFFFF"/>
                </a:solidFill>
              </a:rPr>
              <a:t>8%</a:t>
            </a:r>
            <a:r>
              <a:rPr dirty="0" smtClean="0">
                <a:solidFill>
                  <a:srgbClr val="FFFFFF"/>
                </a:solidFill>
              </a:rPr>
              <a:t> </a:t>
            </a:r>
            <a:r>
              <a:rPr dirty="0">
                <a:solidFill>
                  <a:srgbClr val="FFFFFF"/>
                </a:solidFill>
              </a:rPr>
              <a:t>gap was </a:t>
            </a:r>
            <a:r>
              <a:rPr dirty="0" smtClean="0">
                <a:solidFill>
                  <a:schemeClr val="bg1"/>
                </a:solidFill>
              </a:rPr>
              <a:t>wort</a:t>
            </a:r>
            <a:r>
              <a:rPr lang="en-GB" dirty="0" err="1" smtClean="0">
                <a:solidFill>
                  <a:schemeClr val="bg1"/>
                </a:solidFill>
              </a:rPr>
              <a:t>h</a:t>
            </a:r>
            <a:r>
              <a:rPr lang="en-GB" dirty="0" smtClean="0">
                <a:solidFill>
                  <a:schemeClr val="bg1"/>
                </a:solidFill>
              </a:rPr>
              <a:t> </a:t>
            </a:r>
            <a:r>
              <a:rPr lang="en-US" dirty="0" smtClean="0">
                <a:solidFill>
                  <a:schemeClr val="bg1"/>
                </a:solidFill>
              </a:rPr>
              <a:t>$32,955</a:t>
            </a:r>
            <a:endParaRPr dirty="0">
              <a:solidFill>
                <a:schemeClr val="bg1"/>
              </a:solidFill>
            </a:endParaRPr>
          </a:p>
        </p:txBody>
      </p:sp>
      <p:sp>
        <p:nvSpPr>
          <p:cNvPr id="6" name="Shape 231"/>
          <p:cNvSpPr/>
          <p:nvPr/>
        </p:nvSpPr>
        <p:spPr>
          <a:xfrm rot="16200000">
            <a:off x="7353300" y="3521810"/>
            <a:ext cx="685800" cy="45719"/>
          </a:xfrm>
          <a:prstGeom prst="leftRightArrow">
            <a:avLst>
              <a:gd name="adj1" fmla="val 32000"/>
              <a:gd name="adj2" fmla="val 117653"/>
            </a:avLst>
          </a:prstGeom>
          <a:solidFill>
            <a:srgbClr val="FFB400"/>
          </a:solidFill>
          <a:ln w="15875">
            <a:solidFill>
              <a:srgbClr val="FFDA80"/>
            </a:solidFill>
          </a:ln>
          <a:effectLst>
            <a:outerShdw blurRad="50800" dist="25400" dir="5400000" rotWithShape="0">
              <a:srgbClr val="000000">
                <a:alpha val="38000"/>
              </a:srgbClr>
            </a:outerShdw>
          </a:effectLst>
        </p:spPr>
        <p:txBody>
          <a:bodyPr lIns="0" tIns="0" rIns="0" bIns="0" anchor="ctr"/>
          <a:lstStyle/>
          <a:p>
            <a:pPr lvl="0"/>
            <a:endParaRPr/>
          </a:p>
        </p:txBody>
      </p:sp>
      <p:sp>
        <p:nvSpPr>
          <p:cNvPr id="8" name="TextBox 7"/>
          <p:cNvSpPr txBox="1"/>
          <p:nvPr/>
        </p:nvSpPr>
        <p:spPr>
          <a:xfrm>
            <a:off x="5791200" y="5925234"/>
            <a:ext cx="2546632" cy="646331"/>
          </a:xfrm>
          <a:prstGeom prst="rect">
            <a:avLst/>
          </a:prstGeom>
          <a:noFill/>
          <a:ln w="12700">
            <a:solidFill>
              <a:schemeClr val="tx1"/>
            </a:solidFill>
          </a:ln>
        </p:spPr>
        <p:txBody>
          <a:bodyPr wrap="square" rtlCol="0">
            <a:spAutoFit/>
          </a:bodyPr>
          <a:lstStyle/>
          <a:p>
            <a:pPr algn="ctr"/>
            <a:r>
              <a:rPr lang="en-US" dirty="0" smtClean="0"/>
              <a:t>New York </a:t>
            </a:r>
          </a:p>
          <a:p>
            <a:pPr algn="ctr"/>
            <a:r>
              <a:rPr lang="en-US" dirty="0" smtClean="0"/>
              <a:t>5000= $164,775 </a:t>
            </a: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16</a:t>
            </a:fld>
            <a:endParaRPr sz="1000">
              <a:solidFill>
                <a:srgbClr val="09213B"/>
              </a:solidFill>
            </a:endParaRPr>
          </a:p>
        </p:txBody>
      </p:sp>
      <p:sp>
        <p:nvSpPr>
          <p:cNvPr id="158" name="Shape 158"/>
          <p:cNvSpPr/>
          <p:nvPr/>
        </p:nvSpPr>
        <p:spPr>
          <a:xfrm>
            <a:off x="490706" y="2359550"/>
            <a:ext cx="8162588" cy="2301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r>
              <a:rPr sz="4800" b="1">
                <a:solidFill>
                  <a:srgbClr val="FFFFFF"/>
                </a:solidFill>
                <a:latin typeface="Impact"/>
                <a:ea typeface="Impact"/>
                <a:cs typeface="Impact"/>
                <a:sym typeface="Impact"/>
              </a:rPr>
              <a:t>1,000,000 Member</a:t>
            </a:r>
          </a:p>
          <a:p>
            <a:pPr lvl="0" algn="ctr"/>
            <a:r>
              <a:rPr sz="4800" b="1">
                <a:solidFill>
                  <a:srgbClr val="FFFFFF"/>
                </a:solidFill>
                <a:latin typeface="Impact"/>
                <a:ea typeface="Impact"/>
                <a:cs typeface="Impact"/>
                <a:sym typeface="Impact"/>
              </a:rPr>
              <a:t>North American Retention Study</a:t>
            </a:r>
          </a:p>
          <a:p>
            <a:pPr lvl="0" algn="ctr"/>
            <a:r>
              <a:rPr sz="4800" b="1">
                <a:solidFill>
                  <a:srgbClr val="FFFFFF"/>
                </a:solidFill>
                <a:latin typeface="Impact"/>
                <a:ea typeface="Impact"/>
                <a:cs typeface="Impact"/>
                <a:sym typeface="Impact"/>
              </a:rPr>
              <a:t>2015</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lvl1pPr indent="-304800" algn="l" defTabSz="457200">
              <a:spcBef>
                <a:spcPts val="1200"/>
              </a:spcBef>
              <a:defRPr sz="3900">
                <a:latin typeface="+mn-lt"/>
                <a:ea typeface="+mn-ea"/>
                <a:cs typeface="+mn-cs"/>
                <a:sym typeface="Helvetica"/>
              </a:defRPr>
            </a:lvl1pPr>
          </a:lstStyle>
          <a:p>
            <a:pPr lvl="0">
              <a:defRPr sz="1800">
                <a:solidFill>
                  <a:srgbClr val="000000"/>
                </a:solidFill>
              </a:defRPr>
            </a:pPr>
            <a:r>
              <a:rPr sz="3900" b="1" dirty="0">
                <a:solidFill>
                  <a:srgbClr val="FFFFFF"/>
                </a:solidFill>
              </a:rPr>
              <a:t>Un modifiable variables</a:t>
            </a:r>
          </a:p>
        </p:txBody>
      </p:sp>
      <p:sp>
        <p:nvSpPr>
          <p:cNvPr id="172" name="Shape 1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17</a:t>
            </a:fld>
            <a:endParaRPr sz="1000">
              <a:solidFill>
                <a:srgbClr val="09213B"/>
              </a:solidFill>
            </a:endParaRPr>
          </a:p>
        </p:txBody>
      </p:sp>
      <p:sp>
        <p:nvSpPr>
          <p:cNvPr id="173" name="Shape 173"/>
          <p:cNvSpPr/>
          <p:nvPr/>
        </p:nvSpPr>
        <p:spPr>
          <a:xfrm>
            <a:off x="501198" y="2418079"/>
            <a:ext cx="8338002" cy="286232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indent="-304800" defTabSz="457200">
              <a:spcBef>
                <a:spcPts val="1200"/>
              </a:spcBef>
            </a:pPr>
            <a:r>
              <a:rPr sz="5400" b="1" dirty="0" smtClean="0">
                <a:latin typeface="+mn-lt"/>
                <a:ea typeface="+mn-ea"/>
                <a:cs typeface="+mn-cs"/>
                <a:sym typeface="Helvetica"/>
              </a:rPr>
              <a:t>Age</a:t>
            </a:r>
            <a:r>
              <a:rPr lang="en-GB" sz="5400" b="1" dirty="0" smtClean="0">
                <a:latin typeface="+mn-lt"/>
                <a:ea typeface="+mn-ea"/>
                <a:cs typeface="+mn-cs"/>
                <a:sym typeface="Helvetica"/>
              </a:rPr>
              <a:t>		 					</a:t>
            </a:r>
            <a:r>
              <a:rPr sz="5400" b="1" dirty="0" smtClean="0">
                <a:latin typeface="+mn-lt"/>
                <a:ea typeface="+mn-ea"/>
                <a:cs typeface="+mn-cs"/>
                <a:sym typeface="Helvetica"/>
              </a:rPr>
              <a:t>Gender</a:t>
            </a:r>
            <a:endParaRPr sz="5400" b="1" dirty="0">
              <a:latin typeface="+mn-lt"/>
              <a:ea typeface="+mn-ea"/>
              <a:cs typeface="+mn-cs"/>
              <a:sym typeface="Helvetica"/>
            </a:endParaRPr>
          </a:p>
          <a:p>
            <a:pPr lvl="0" indent="-304800" defTabSz="457200">
              <a:spcBef>
                <a:spcPts val="1200"/>
              </a:spcBef>
            </a:pPr>
            <a:r>
              <a:rPr sz="5400" b="1" dirty="0" smtClean="0">
                <a:latin typeface="+mn-lt"/>
                <a:ea typeface="+mn-ea"/>
                <a:cs typeface="+mn-cs"/>
                <a:sym typeface="Helvetica"/>
              </a:rPr>
              <a:t>Location</a:t>
            </a:r>
            <a:r>
              <a:rPr lang="en-GB" sz="5400" b="1" dirty="0" smtClean="0">
                <a:latin typeface="+mn-lt"/>
                <a:ea typeface="+mn-ea"/>
                <a:cs typeface="+mn-cs"/>
                <a:sym typeface="Helvetica"/>
              </a:rPr>
              <a:t>			</a:t>
            </a:r>
            <a:r>
              <a:rPr sz="5400" b="1" dirty="0" smtClean="0">
                <a:latin typeface="+mn-lt"/>
                <a:ea typeface="+mn-ea"/>
                <a:cs typeface="+mn-cs"/>
                <a:sym typeface="Helvetica"/>
              </a:rPr>
              <a:t>Sector</a:t>
            </a:r>
            <a:endParaRPr lang="en-GB" sz="5400" b="1" dirty="0" smtClean="0">
              <a:latin typeface="+mn-lt"/>
              <a:ea typeface="+mn-ea"/>
              <a:cs typeface="+mn-cs"/>
              <a:sym typeface="Helvetica"/>
            </a:endParaRPr>
          </a:p>
          <a:p>
            <a:pPr lvl="0" indent="-304800" defTabSz="457200">
              <a:spcBef>
                <a:spcPts val="1200"/>
              </a:spcBef>
            </a:pPr>
            <a:endParaRPr lang="en-GB" sz="2400" dirty="0" smtClean="0">
              <a:latin typeface="+mn-lt"/>
              <a:ea typeface="+mn-ea"/>
              <a:cs typeface="+mn-cs"/>
              <a:sym typeface="Helvetica"/>
            </a:endParaRPr>
          </a:p>
          <a:p>
            <a:pPr lvl="0" indent="-304800" defTabSz="457200">
              <a:spcBef>
                <a:spcPts val="1200"/>
              </a:spcBef>
            </a:pPr>
            <a:endParaRPr sz="2400" dirty="0" smtClean="0">
              <a:latin typeface="+mn-lt"/>
              <a:ea typeface="+mn-ea"/>
              <a:cs typeface="+mn-cs"/>
              <a:sym typeface="Helvetica"/>
            </a:endParaRPr>
          </a:p>
          <a:p>
            <a:pPr lvl="0" indent="-304800" defTabSz="457200">
              <a:spcBef>
                <a:spcPts val="1200"/>
              </a:spcBef>
            </a:pPr>
            <a:endParaRPr sz="2400" dirty="0">
              <a:latin typeface="+mn-lt"/>
              <a:ea typeface="+mn-ea"/>
              <a:cs typeface="+mn-cs"/>
              <a:sym typeface="Helvetica"/>
            </a:endParaRPr>
          </a:p>
        </p:txBody>
      </p:sp>
      <p:pic>
        <p:nvPicPr>
          <p:cNvPr id="174" name="retentionGURU.jpg"/>
          <p:cNvPicPr/>
          <p:nvPr/>
        </p:nvPicPr>
        <p:blipFill>
          <a:blip r:embed="rId2">
            <a:extLst/>
          </a:blip>
          <a:stretch>
            <a:fillRect/>
          </a:stretch>
        </p:blipFill>
        <p:spPr>
          <a:xfrm>
            <a:off x="221257" y="5971878"/>
            <a:ext cx="1841303" cy="7471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pPr lvl="0"/>
            <a:endParaRPr/>
          </a:p>
        </p:txBody>
      </p:sp>
      <p:pic>
        <p:nvPicPr>
          <p:cNvPr id="177" name="pasted-image.pdf"/>
          <p:cNvPicPr/>
          <p:nvPr/>
        </p:nvPicPr>
        <p:blipFill>
          <a:blip r:embed="rId2">
            <a:extLst/>
          </a:blip>
          <a:stretch>
            <a:fillRect/>
          </a:stretch>
        </p:blipFill>
        <p:spPr>
          <a:xfrm>
            <a:off x="-26063" y="-71457"/>
            <a:ext cx="9232702" cy="5912001"/>
          </a:xfrm>
          <a:prstGeom prst="rect">
            <a:avLst/>
          </a:prstGeom>
          <a:ln w="12700">
            <a:miter lim="400000"/>
          </a:ln>
        </p:spPr>
      </p:pic>
      <p:pic>
        <p:nvPicPr>
          <p:cNvPr id="178" name="pasted-image.pdf"/>
          <p:cNvPicPr/>
          <p:nvPr/>
        </p:nvPicPr>
        <p:blipFill>
          <a:blip r:embed="rId3">
            <a:extLst/>
          </a:blip>
          <a:stretch>
            <a:fillRect/>
          </a:stretch>
        </p:blipFill>
        <p:spPr>
          <a:xfrm>
            <a:off x="19049" y="5736166"/>
            <a:ext cx="9105901" cy="1143001"/>
          </a:xfrm>
          <a:prstGeom prst="rect">
            <a:avLst/>
          </a:prstGeom>
          <a:ln w="12700">
            <a:miter lim="400000"/>
          </a:ln>
        </p:spPr>
      </p:pic>
      <p:pic>
        <p:nvPicPr>
          <p:cNvPr id="5" name="Picture 4" descr="Spain-flag-map-plus-ultra.png"/>
          <p:cNvPicPr>
            <a:picLocks noChangeAspect="1"/>
          </p:cNvPicPr>
          <p:nvPr/>
        </p:nvPicPr>
        <p:blipFill>
          <a:blip r:embed="rId4"/>
          <a:stretch>
            <a:fillRect/>
          </a:stretch>
        </p:blipFill>
        <p:spPr>
          <a:xfrm>
            <a:off x="7290092" y="228600"/>
            <a:ext cx="1834858" cy="1357681"/>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p>
            <a:pPr lvl="0">
              <a:defRPr sz="1800">
                <a:solidFill>
                  <a:srgbClr val="000000"/>
                </a:solidFill>
              </a:defRPr>
            </a:pPr>
            <a:r>
              <a:rPr sz="4400" b="1" dirty="0">
                <a:solidFill>
                  <a:srgbClr val="FFFFFF"/>
                </a:solidFill>
              </a:rPr>
              <a:t> </a:t>
            </a:r>
            <a:r>
              <a:rPr sz="4700" b="1" dirty="0">
                <a:solidFill>
                  <a:srgbClr val="FFFFFF"/>
                </a:solidFill>
                <a:latin typeface="Arial Bold"/>
                <a:ea typeface="Arial Bold"/>
                <a:cs typeface="Arial Bold"/>
                <a:sym typeface="Arial Bold"/>
              </a:rPr>
              <a:t>Modifiable</a:t>
            </a:r>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19</a:t>
            </a:fld>
            <a:endParaRPr sz="1000">
              <a:solidFill>
                <a:srgbClr val="09213B"/>
              </a:solidFill>
            </a:endParaRPr>
          </a:p>
        </p:txBody>
      </p:sp>
      <p:sp>
        <p:nvSpPr>
          <p:cNvPr id="182" name="Shape 182"/>
          <p:cNvSpPr/>
          <p:nvPr/>
        </p:nvSpPr>
        <p:spPr>
          <a:xfrm>
            <a:off x="501198" y="2418079"/>
            <a:ext cx="4174311" cy="3393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indent="-304800" defTabSz="457200">
              <a:spcBef>
                <a:spcPts val="1200"/>
              </a:spcBef>
            </a:pPr>
            <a:r>
              <a:rPr sz="4700" dirty="0">
                <a:latin typeface="+mn-lt"/>
                <a:ea typeface="+mn-ea"/>
                <a:cs typeface="+mn-cs"/>
                <a:sym typeface="Helvetica"/>
              </a:rPr>
              <a:t>Inductions,</a:t>
            </a:r>
          </a:p>
          <a:p>
            <a:pPr lvl="0" indent="-304800" defTabSz="457200">
              <a:spcBef>
                <a:spcPts val="1200"/>
              </a:spcBef>
            </a:pPr>
            <a:r>
              <a:rPr sz="4700" dirty="0">
                <a:latin typeface="+mn-lt"/>
                <a:ea typeface="+mn-ea"/>
                <a:cs typeface="+mn-cs"/>
                <a:sym typeface="Helvetica"/>
              </a:rPr>
              <a:t>Interaction</a:t>
            </a:r>
          </a:p>
          <a:p>
            <a:pPr lvl="0" indent="-304800" defTabSz="457200">
              <a:spcBef>
                <a:spcPts val="1200"/>
              </a:spcBef>
            </a:pPr>
            <a:r>
              <a:rPr sz="4700" dirty="0">
                <a:latin typeface="+mn-lt"/>
                <a:ea typeface="+mn-ea"/>
                <a:cs typeface="+mn-cs"/>
                <a:sym typeface="Helvetica"/>
              </a:rPr>
              <a:t>Visit frequency</a:t>
            </a:r>
          </a:p>
        </p:txBody>
      </p:sp>
      <p:pic>
        <p:nvPicPr>
          <p:cNvPr id="183" name="retentionGURU.jpg"/>
          <p:cNvPicPr/>
          <p:nvPr/>
        </p:nvPicPr>
        <p:blipFill>
          <a:blip r:embed="rId2">
            <a:extLst/>
          </a:blip>
          <a:stretch>
            <a:fillRect/>
          </a:stretch>
        </p:blipFill>
        <p:spPr>
          <a:xfrm>
            <a:off x="221257" y="5971878"/>
            <a:ext cx="1841303" cy="747154"/>
          </a:xfrm>
          <a:prstGeom prst="rect">
            <a:avLst/>
          </a:prstGeom>
          <a:ln w="12700">
            <a:miter lim="400000"/>
          </a:ln>
        </p:spPr>
      </p:pic>
      <p:sp>
        <p:nvSpPr>
          <p:cNvPr id="184" name="Shape 184"/>
          <p:cNvSpPr/>
          <p:nvPr/>
        </p:nvSpPr>
        <p:spPr>
          <a:xfrm>
            <a:off x="4895398" y="2595879"/>
            <a:ext cx="3786384" cy="1666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indent="-304800" algn="r" defTabSz="457200">
              <a:spcBef>
                <a:spcPts val="1200"/>
              </a:spcBef>
            </a:pPr>
            <a:r>
              <a:rPr sz="4700">
                <a:latin typeface="+mn-lt"/>
                <a:ea typeface="+mn-ea"/>
                <a:cs typeface="+mn-cs"/>
                <a:sym typeface="Helvetica"/>
              </a:rPr>
              <a:t>Contracts</a:t>
            </a:r>
          </a:p>
          <a:p>
            <a:pPr lvl="0" indent="-304800" algn="r" defTabSz="457200">
              <a:spcBef>
                <a:spcPts val="1200"/>
              </a:spcBef>
            </a:pPr>
            <a:r>
              <a:rPr sz="4700">
                <a:latin typeface="+mn-lt"/>
                <a:ea typeface="+mn-ea"/>
                <a:cs typeface="+mn-cs"/>
                <a:sym typeface="Helvetica"/>
              </a:rPr>
              <a:t>Pricing policy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kx logo 2.jpg"/>
          <p:cNvPicPr>
            <a:picLocks noChangeAspect="1"/>
          </p:cNvPicPr>
          <p:nvPr/>
        </p:nvPicPr>
        <p:blipFill>
          <a:blip r:embed="rId2"/>
          <a:srcRect/>
          <a:stretch>
            <a:fillRect/>
          </a:stretch>
        </p:blipFill>
        <p:spPr bwMode="auto">
          <a:xfrm>
            <a:off x="304800" y="2286000"/>
            <a:ext cx="3987800" cy="2817813"/>
          </a:xfrm>
          <a:prstGeom prst="rect">
            <a:avLst/>
          </a:prstGeom>
          <a:noFill/>
          <a:ln w="9525">
            <a:noFill/>
            <a:miter lim="800000"/>
            <a:headEnd/>
            <a:tailEnd/>
          </a:ln>
        </p:spPr>
      </p:pic>
      <p:pic>
        <p:nvPicPr>
          <p:cNvPr id="27651" name="Picture 2" descr="gym.png"/>
          <p:cNvPicPr>
            <a:picLocks noChangeAspect="1"/>
          </p:cNvPicPr>
          <p:nvPr/>
        </p:nvPicPr>
        <p:blipFill>
          <a:blip r:embed="rId3"/>
          <a:srcRect/>
          <a:stretch>
            <a:fillRect/>
          </a:stretch>
        </p:blipFill>
        <p:spPr bwMode="auto">
          <a:xfrm>
            <a:off x="4648200" y="2362200"/>
            <a:ext cx="4094163" cy="2743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863600" y="341915"/>
            <a:ext cx="8229600" cy="951794"/>
          </a:xfrm>
          <a:prstGeom prst="rect">
            <a:avLst/>
          </a:prstGeom>
        </p:spPr>
        <p:txBody>
          <a:bodyPr/>
          <a:lstStyle>
            <a:lvl1pPr>
              <a:defRPr sz="5600" b="1">
                <a:latin typeface="Arial"/>
                <a:ea typeface="Arial"/>
                <a:cs typeface="Arial"/>
                <a:sym typeface="Arial"/>
              </a:defRPr>
            </a:lvl1pPr>
          </a:lstStyle>
          <a:p>
            <a:pPr lvl="0">
              <a:defRPr sz="1800" b="0">
                <a:solidFill>
                  <a:srgbClr val="000000"/>
                </a:solidFill>
              </a:defRPr>
            </a:pPr>
            <a:r>
              <a:rPr sz="5600" b="1">
                <a:solidFill>
                  <a:srgbClr val="FFFFFF"/>
                </a:solidFill>
              </a:rPr>
              <a:t>4 Visit Rule</a:t>
            </a:r>
          </a:p>
        </p:txBody>
      </p:sp>
      <p:sp>
        <p:nvSpPr>
          <p:cNvPr id="202" name="Shape 202"/>
          <p:cNvSpPr>
            <a:spLocks noGrp="1"/>
          </p:cNvSpPr>
          <p:nvPr>
            <p:ph type="body" idx="1"/>
          </p:nvPr>
        </p:nvSpPr>
        <p:spPr>
          <a:xfrm>
            <a:off x="558798" y="1855167"/>
            <a:ext cx="8026404" cy="4273550"/>
          </a:xfrm>
          <a:prstGeom prst="rect">
            <a:avLst/>
          </a:prstGeom>
        </p:spPr>
        <p:txBody>
          <a:bodyPr>
            <a:normAutofit lnSpcReduction="10000"/>
          </a:bodyPr>
          <a:lstStyle/>
          <a:p>
            <a:pPr lvl="0" defTabSz="403097">
              <a:spcBef>
                <a:spcPts val="1600"/>
              </a:spcBef>
              <a:defRPr sz="1800">
                <a:solidFill>
                  <a:srgbClr val="000000"/>
                </a:solidFill>
              </a:defRPr>
            </a:pPr>
            <a:r>
              <a:rPr sz="4416">
                <a:latin typeface="Gill Sans"/>
                <a:ea typeface="Gill Sans"/>
                <a:cs typeface="Gill Sans"/>
                <a:sym typeface="Gill Sans"/>
              </a:rPr>
              <a:t>Making at least 4 visits per month reduces the risk of membership cancellation by </a:t>
            </a:r>
          </a:p>
          <a:p>
            <a:pPr lvl="0" defTabSz="403097">
              <a:spcBef>
                <a:spcPts val="1600"/>
              </a:spcBef>
              <a:defRPr sz="1800">
                <a:solidFill>
                  <a:srgbClr val="000000"/>
                </a:solidFill>
              </a:defRPr>
            </a:pPr>
            <a:r>
              <a:rPr sz="13800">
                <a:latin typeface="Gill Sans"/>
                <a:ea typeface="Gill Sans"/>
                <a:cs typeface="Gill Sans"/>
                <a:sym typeface="Gill Sans"/>
              </a:rPr>
              <a:t>29%.</a:t>
            </a:r>
          </a:p>
        </p:txBody>
      </p:sp>
      <p:sp>
        <p:nvSpPr>
          <p:cNvPr id="203" name="Shape 2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20</a:t>
            </a:fld>
            <a:endParaRPr sz="1000">
              <a:solidFill>
                <a:srgbClr val="09213B"/>
              </a:solidFill>
            </a:endParaRPr>
          </a:p>
        </p:txBody>
      </p:sp>
      <p:pic>
        <p:nvPicPr>
          <p:cNvPr id="204" name="retentionGURU.jpg"/>
          <p:cNvPicPr/>
          <p:nvPr/>
        </p:nvPicPr>
        <p:blipFill>
          <a:blip r:embed="rId2">
            <a:extLst/>
          </a:blip>
          <a:stretch>
            <a:fillRect/>
          </a:stretch>
        </p:blipFill>
        <p:spPr>
          <a:xfrm>
            <a:off x="221257" y="5971878"/>
            <a:ext cx="1841303" cy="7471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21</a:t>
            </a:fld>
            <a:endParaRPr sz="1000">
              <a:solidFill>
                <a:srgbClr val="09213B"/>
              </a:solidFill>
            </a:endParaRPr>
          </a:p>
        </p:txBody>
      </p:sp>
      <p:pic>
        <p:nvPicPr>
          <p:cNvPr id="195" name="pasted-image.pdf"/>
          <p:cNvPicPr/>
          <p:nvPr/>
        </p:nvPicPr>
        <p:blipFill>
          <a:blip r:embed="rId2">
            <a:extLst/>
          </a:blip>
          <a:stretch>
            <a:fillRect/>
          </a:stretch>
        </p:blipFill>
        <p:spPr>
          <a:xfrm>
            <a:off x="6112" y="0"/>
            <a:ext cx="9131776" cy="6858000"/>
          </a:xfrm>
          <a:prstGeom prst="rect">
            <a:avLst/>
          </a:prstGeom>
          <a:ln w="12700">
            <a:miter lim="400000"/>
          </a:ln>
        </p:spPr>
      </p:pic>
      <p:sp>
        <p:nvSpPr>
          <p:cNvPr id="196" name="Shape 196"/>
          <p:cNvSpPr/>
          <p:nvPr/>
        </p:nvSpPr>
        <p:spPr>
          <a:xfrm>
            <a:off x="8006887" y="821795"/>
            <a:ext cx="849247" cy="4383618"/>
          </a:xfrm>
          <a:prstGeom prst="rect">
            <a:avLst/>
          </a:prstGeom>
          <a:solidFill>
            <a:srgbClr val="FFFFFF"/>
          </a:solidFill>
          <a:ln w="15875">
            <a:solidFill>
              <a:srgbClr val="FFFFFF"/>
            </a:solidFill>
          </a:ln>
        </p:spPr>
        <p:txBody>
          <a:bodyPr lIns="0" tIns="0" rIns="0" bIns="0" anchor="ctr"/>
          <a:lstStyle/>
          <a:p>
            <a:pPr lvl="0"/>
            <a:endParaRPr/>
          </a:p>
        </p:txBody>
      </p:sp>
      <p:sp>
        <p:nvSpPr>
          <p:cNvPr id="197" name="Shape 197"/>
          <p:cNvSpPr/>
          <p:nvPr/>
        </p:nvSpPr>
        <p:spPr>
          <a:xfrm>
            <a:off x="7006166" y="685591"/>
            <a:ext cx="1994034" cy="989476"/>
          </a:xfrm>
          <a:prstGeom prst="wedgeEllipseCallout">
            <a:avLst>
              <a:gd name="adj1" fmla="val -26057"/>
              <a:gd name="adj2" fmla="val 90407"/>
            </a:avLst>
          </a:prstGeom>
          <a:solidFill>
            <a:srgbClr val="FFFFFF"/>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1900">
                <a:latin typeface="Arial"/>
                <a:ea typeface="Arial"/>
                <a:cs typeface="Arial"/>
                <a:sym typeface="Arial"/>
              </a:defRPr>
            </a:lvl1pPr>
          </a:lstStyle>
          <a:p>
            <a:pPr lvl="0">
              <a:defRPr sz="1800"/>
            </a:pPr>
            <a:r>
              <a:rPr sz="1900"/>
              <a:t>7 months extra</a:t>
            </a:r>
          </a:p>
        </p:txBody>
      </p:sp>
      <p:sp>
        <p:nvSpPr>
          <p:cNvPr id="198" name="Shape 198"/>
          <p:cNvSpPr/>
          <p:nvPr/>
        </p:nvSpPr>
        <p:spPr>
          <a:xfrm>
            <a:off x="4982633" y="2141858"/>
            <a:ext cx="2256367" cy="989476"/>
          </a:xfrm>
          <a:prstGeom prst="wedgeEllipseCallout">
            <a:avLst>
              <a:gd name="adj1" fmla="val -37667"/>
              <a:gd name="adj2" fmla="val -104138"/>
            </a:avLst>
          </a:prstGeom>
          <a:solidFill>
            <a:schemeClr val="accent6">
              <a:lumMod val="40000"/>
              <a:lumOff val="60000"/>
            </a:schemeClr>
          </a:solidFill>
          <a:ln w="15875">
            <a:solidFill>
              <a:schemeClr val="accent6">
                <a:lumMod val="60000"/>
                <a:lumOff val="40000"/>
              </a:schemeClr>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1900">
                <a:latin typeface="Arial"/>
                <a:ea typeface="Arial"/>
                <a:cs typeface="Arial"/>
                <a:sym typeface="Arial"/>
              </a:defRPr>
            </a:lvl1pPr>
          </a:lstStyle>
          <a:p>
            <a:pPr lvl="0">
              <a:defRPr sz="1800"/>
            </a:pPr>
            <a:r>
              <a:rPr sz="1900" dirty="0"/>
              <a:t>60</a:t>
            </a:r>
            <a:r>
              <a:rPr sz="1900" dirty="0" smtClean="0"/>
              <a:t> +3</a:t>
            </a:r>
            <a:r>
              <a:rPr lang="en-GB" dirty="0" smtClean="0"/>
              <a:t>0</a:t>
            </a:r>
          </a:p>
          <a:p>
            <a:pPr lvl="0">
              <a:defRPr sz="1800"/>
            </a:pPr>
            <a:r>
              <a:rPr lang="en-GB" dirty="0" smtClean="0"/>
              <a:t>+20 +10 </a:t>
            </a:r>
            <a:r>
              <a:rPr dirty="0" smtClean="0"/>
              <a:t>min</a:t>
            </a:r>
            <a:endParaRPr sz="1900" dirty="0"/>
          </a:p>
        </p:txBody>
      </p:sp>
      <p:sp>
        <p:nvSpPr>
          <p:cNvPr id="199" name="Shape 199"/>
          <p:cNvSpPr/>
          <p:nvPr/>
        </p:nvSpPr>
        <p:spPr>
          <a:xfrm>
            <a:off x="2501900" y="2658324"/>
            <a:ext cx="1994033" cy="989477"/>
          </a:xfrm>
          <a:prstGeom prst="wedgeEllipseCallout">
            <a:avLst>
              <a:gd name="adj1" fmla="val -33690"/>
              <a:gd name="adj2" fmla="val -116933"/>
            </a:avLst>
          </a:prstGeom>
          <a:solidFill>
            <a:schemeClr val="accent1">
              <a:lumMod val="20000"/>
              <a:lumOff val="80000"/>
            </a:schemeClr>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1900">
                <a:latin typeface="Arial"/>
                <a:ea typeface="Arial"/>
                <a:cs typeface="Arial"/>
                <a:sym typeface="Arial"/>
              </a:defRPr>
            </a:lvl1pPr>
          </a:lstStyle>
          <a:p>
            <a:pPr lvl="0">
              <a:defRPr sz="1800"/>
            </a:pPr>
            <a:r>
              <a:rPr sz="1900"/>
              <a:t>60 min</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58" name="Rectangle 27"/>
          <p:cNvSpPr>
            <a:spLocks/>
          </p:cNvSpPr>
          <p:nvPr/>
        </p:nvSpPr>
        <p:spPr bwMode="auto">
          <a:xfrm>
            <a:off x="0" y="5029200"/>
            <a:ext cx="9393237" cy="1552575"/>
          </a:xfrm>
          <a:prstGeom prst="rect">
            <a:avLst/>
          </a:prstGeom>
          <a:noFill/>
          <a:ln w="9525">
            <a:noFill/>
            <a:miter lim="800000"/>
            <a:headEnd/>
            <a:tailEnd/>
          </a:ln>
        </p:spPr>
        <p:txBody>
          <a:bodyPr>
            <a:prstTxWarp prst="textNoShape">
              <a:avLst/>
            </a:prstTxWarp>
          </a:bodyPr>
          <a:lstStyle/>
          <a:p>
            <a:pPr marL="533400" indent="-533400">
              <a:spcBef>
                <a:spcPct val="20000"/>
              </a:spcBef>
              <a:buClr>
                <a:srgbClr val="000000"/>
              </a:buClr>
            </a:pPr>
            <a:r>
              <a:rPr lang="en-GB" sz="3200" b="1" dirty="0">
                <a:solidFill>
                  <a:srgbClr val="000000"/>
                </a:solidFill>
                <a:latin typeface="Calibri" charset="0"/>
              </a:rPr>
              <a:t>	</a:t>
            </a:r>
            <a:r>
              <a:rPr lang="en-GB" sz="2400" dirty="0">
                <a:solidFill>
                  <a:srgbClr val="000000"/>
                </a:solidFill>
                <a:latin typeface="Calibri" charset="0"/>
              </a:rPr>
              <a:t>The probability of making a visit next month</a:t>
            </a:r>
            <a:r>
              <a:rPr lang="en-GB" sz="2400" dirty="0" smtClean="0">
                <a:solidFill>
                  <a:srgbClr val="000000"/>
                </a:solidFill>
                <a:latin typeface="Calibri" charset="0"/>
              </a:rPr>
              <a:t> if </a:t>
            </a:r>
            <a:r>
              <a:rPr lang="en-GB" sz="2400" dirty="0">
                <a:solidFill>
                  <a:srgbClr val="000000"/>
                </a:solidFill>
                <a:latin typeface="Calibri" charset="0"/>
              </a:rPr>
              <a:t>fitness staff talk to you during a visit </a:t>
            </a:r>
            <a:r>
              <a:rPr lang="en-GB" sz="2400" dirty="0" smtClean="0">
                <a:solidFill>
                  <a:srgbClr val="000000"/>
                </a:solidFill>
                <a:latin typeface="Calibri" charset="0"/>
              </a:rPr>
              <a:t>this month.</a:t>
            </a:r>
            <a:endParaRPr lang="en-US" sz="2400" dirty="0">
              <a:solidFill>
                <a:srgbClr val="000000"/>
              </a:solidFill>
              <a:latin typeface="Calibri" charset="0"/>
            </a:endParaRPr>
          </a:p>
        </p:txBody>
      </p:sp>
      <p:sp>
        <p:nvSpPr>
          <p:cNvPr id="10" name="Shape 206"/>
          <p:cNvSpPr>
            <a:spLocks noGrp="1"/>
          </p:cNvSpPr>
          <p:nvPr>
            <p:ph type="title"/>
          </p:nvPr>
        </p:nvSpPr>
        <p:spPr>
          <a:xfrm>
            <a:off x="863600" y="341915"/>
            <a:ext cx="8229600" cy="951794"/>
          </a:xfrm>
          <a:prstGeom prst="rect">
            <a:avLst/>
          </a:prstGeom>
        </p:spPr>
        <p:txBody>
          <a:bodyPr lIns="0" tIns="0" rIns="0" bIns="0"/>
          <a:lstStyle>
            <a:lvl1pPr>
              <a:defRPr sz="5600" b="1">
                <a:latin typeface="Arial"/>
                <a:ea typeface="Arial"/>
                <a:cs typeface="Arial"/>
                <a:sym typeface="Arial"/>
              </a:defRPr>
            </a:lvl1pPr>
          </a:lstStyle>
          <a:p>
            <a:pPr lvl="0">
              <a:defRPr sz="1800" b="0">
                <a:solidFill>
                  <a:srgbClr val="000000"/>
                </a:solidFill>
              </a:defRPr>
            </a:pPr>
            <a:r>
              <a:rPr sz="5600" b="1" dirty="0">
                <a:solidFill>
                  <a:srgbClr val="FFFFFF"/>
                </a:solidFill>
              </a:rPr>
              <a:t>Interaction effect</a:t>
            </a:r>
          </a:p>
        </p:txBody>
      </p:sp>
      <p:graphicFrame>
        <p:nvGraphicFramePr>
          <p:cNvPr id="9" name="Table Placeholder 8"/>
          <p:cNvGraphicFramePr>
            <a:graphicFrameLocks noGrp="1"/>
          </p:cNvGraphicFramePr>
          <p:nvPr>
            <p:ph type="tbl" idx="1"/>
          </p:nvPr>
        </p:nvGraphicFramePr>
        <p:xfrm>
          <a:off x="387350" y="2275792"/>
          <a:ext cx="8229600" cy="2669502"/>
        </p:xfrm>
        <a:graphic>
          <a:graphicData uri="http://schemas.openxmlformats.org/drawingml/2006/table">
            <a:tbl>
              <a:tblPr firstRow="1" bandRow="1">
                <a:tableStyleId>{5940675A-B579-460E-94D1-54222C63F5DA}</a:tableStyleId>
              </a:tblPr>
              <a:tblGrid>
                <a:gridCol w="2743200"/>
                <a:gridCol w="2743200"/>
                <a:gridCol w="2743200"/>
              </a:tblGrid>
              <a:tr h="1229408">
                <a:tc>
                  <a:txBody>
                    <a:bodyPr/>
                    <a:lstStyle/>
                    <a:p>
                      <a:r>
                        <a:rPr lang="en-US" sz="4000" b="1" dirty="0" smtClean="0"/>
                        <a:t>1</a:t>
                      </a:r>
                      <a:r>
                        <a:rPr lang="en-US" sz="2400" dirty="0" smtClean="0"/>
                        <a:t> </a:t>
                      </a:r>
                    </a:p>
                    <a:p>
                      <a:r>
                        <a:rPr lang="en-US" sz="2400" dirty="0" smtClean="0"/>
                        <a:t>Interaction</a:t>
                      </a:r>
                      <a:endParaRPr lang="en-US" sz="2400" dirty="0"/>
                    </a:p>
                  </a:txBody>
                  <a:tcPr/>
                </a:tc>
                <a:tc>
                  <a:txBody>
                    <a:bodyPr/>
                    <a:lstStyle/>
                    <a:p>
                      <a:r>
                        <a:rPr lang="en-US" sz="4000" b="1" dirty="0" smtClean="0"/>
                        <a:t>2-3 </a:t>
                      </a:r>
                    </a:p>
                    <a:p>
                      <a:r>
                        <a:rPr lang="en-US" sz="2400" dirty="0" smtClean="0"/>
                        <a:t>Interactions</a:t>
                      </a:r>
                      <a:endParaRPr lang="en-US" sz="2400" dirty="0"/>
                    </a:p>
                  </a:txBody>
                  <a:tcPr/>
                </a:tc>
                <a:tc>
                  <a:txBody>
                    <a:bodyPr/>
                    <a:lstStyle/>
                    <a:p>
                      <a:r>
                        <a:rPr lang="en-US" sz="4000" b="1" dirty="0" smtClean="0"/>
                        <a:t>4+ </a:t>
                      </a:r>
                    </a:p>
                    <a:p>
                      <a:r>
                        <a:rPr lang="en-US" sz="2400" dirty="0" smtClean="0"/>
                        <a:t>Interactions</a:t>
                      </a:r>
                      <a:endParaRPr lang="en-US" sz="2400" dirty="0"/>
                    </a:p>
                  </a:txBody>
                  <a:tcPr/>
                </a:tc>
              </a:tr>
              <a:tr h="1440094">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4400" b="1" dirty="0" smtClean="0">
                          <a:solidFill>
                            <a:srgbClr val="000000"/>
                          </a:solidFill>
                          <a:latin typeface="Calibri" charset="0"/>
                        </a:rPr>
                        <a:t>20% </a:t>
                      </a:r>
                    </a:p>
                    <a:p>
                      <a:pPr marL="0" marR="0" indent="0" algn="ctr" defTabSz="914400" eaLnBrk="1" fontAlgn="auto" latinLnBrk="0" hangingPunct="1">
                        <a:lnSpc>
                          <a:spcPct val="100000"/>
                        </a:lnSpc>
                        <a:spcBef>
                          <a:spcPts val="0"/>
                        </a:spcBef>
                        <a:spcAft>
                          <a:spcPts val="0"/>
                        </a:spcAft>
                        <a:buClrTx/>
                        <a:buSzTx/>
                        <a:buFontTx/>
                        <a:buNone/>
                        <a:tabLst/>
                        <a:defRPr/>
                      </a:pPr>
                      <a:r>
                        <a:rPr lang="en-GB" sz="2400" b="0" dirty="0" smtClean="0">
                          <a:solidFill>
                            <a:srgbClr val="000000"/>
                          </a:solidFill>
                          <a:latin typeface="Calibri" charset="0"/>
                        </a:rPr>
                        <a:t>more likely to visit</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dirty="0" smtClean="0">
                          <a:solidFill>
                            <a:srgbClr val="000000"/>
                          </a:solidFill>
                          <a:latin typeface="Calibri" charset="0"/>
                        </a:rPr>
                        <a:t>50%</a:t>
                      </a:r>
                      <a:r>
                        <a:rPr lang="en-GB" sz="2400" b="1" dirty="0" smtClean="0">
                          <a:solidFill>
                            <a:srgbClr val="000000"/>
                          </a:solidFill>
                          <a:latin typeface="Calibri"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2400" b="0" dirty="0" smtClean="0">
                          <a:solidFill>
                            <a:srgbClr val="000000"/>
                          </a:solidFill>
                          <a:latin typeface="Calibri" charset="0"/>
                        </a:rPr>
                        <a:t>more likely to visit</a:t>
                      </a: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4000" b="1" dirty="0" smtClean="0">
                          <a:solidFill>
                            <a:srgbClr val="000000"/>
                          </a:solidFill>
                          <a:latin typeface="Calibri" charset="0"/>
                        </a:rPr>
                        <a:t>80% </a:t>
                      </a:r>
                    </a:p>
                    <a:p>
                      <a:pPr marL="0" marR="0" indent="0" algn="ctr" defTabSz="914400" eaLnBrk="1" fontAlgn="auto" latinLnBrk="0" hangingPunct="1">
                        <a:lnSpc>
                          <a:spcPct val="100000"/>
                        </a:lnSpc>
                        <a:spcBef>
                          <a:spcPts val="0"/>
                        </a:spcBef>
                        <a:spcAft>
                          <a:spcPts val="0"/>
                        </a:spcAft>
                        <a:buClrTx/>
                        <a:buSzTx/>
                        <a:buFontTx/>
                        <a:buNone/>
                        <a:tabLst/>
                        <a:defRPr/>
                      </a:pPr>
                      <a:r>
                        <a:rPr lang="en-GB" sz="2400" b="0" dirty="0" smtClean="0">
                          <a:solidFill>
                            <a:srgbClr val="000000"/>
                          </a:solidFill>
                          <a:latin typeface="Calibri" charset="0"/>
                        </a:rPr>
                        <a:t>more likely to visit</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12" y="0"/>
            <a:ext cx="9233912" cy="6019800"/>
          </a:xfrm>
          <a:prstGeom prst="rect">
            <a:avLst/>
          </a:prstGeom>
        </p:spPr>
      </p:pic>
      <p:pic>
        <p:nvPicPr>
          <p:cNvPr id="3" name="Picture 2"/>
          <p:cNvPicPr>
            <a:picLocks noChangeAspect="1"/>
          </p:cNvPicPr>
          <p:nvPr/>
        </p:nvPicPr>
        <p:blipFill>
          <a:blip r:embed="rId3"/>
          <a:stretch>
            <a:fillRect/>
          </a:stretch>
        </p:blipFill>
        <p:spPr>
          <a:xfrm>
            <a:off x="8229600" y="152400"/>
            <a:ext cx="708891" cy="1253219"/>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863600" y="341915"/>
            <a:ext cx="8229600" cy="951794"/>
          </a:xfrm>
          <a:prstGeom prst="rect">
            <a:avLst/>
          </a:prstGeom>
        </p:spPr>
        <p:txBody>
          <a:bodyPr lIns="0" tIns="0" rIns="0" bIns="0"/>
          <a:lstStyle>
            <a:lvl1pPr algn="l">
              <a:defRPr sz="5600" b="1">
                <a:latin typeface="Arial"/>
                <a:ea typeface="Arial"/>
                <a:cs typeface="Arial"/>
                <a:sym typeface="Arial"/>
              </a:defRPr>
            </a:lvl1pPr>
          </a:lstStyle>
          <a:p>
            <a:pPr lvl="0">
              <a:defRPr sz="1800" b="0">
                <a:solidFill>
                  <a:srgbClr val="000000"/>
                </a:solidFill>
              </a:defRPr>
            </a:pPr>
            <a:r>
              <a:rPr sz="5600" b="1">
                <a:solidFill>
                  <a:srgbClr val="FFFFFF"/>
                </a:solidFill>
              </a:rPr>
              <a:t>Compound effect</a:t>
            </a:r>
          </a:p>
        </p:txBody>
      </p:sp>
      <p:sp>
        <p:nvSpPr>
          <p:cNvPr id="212" name="Shape 21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24</a:t>
            </a:fld>
            <a:endParaRPr sz="1000">
              <a:solidFill>
                <a:srgbClr val="09213B"/>
              </a:solidFill>
            </a:endParaRPr>
          </a:p>
        </p:txBody>
      </p:sp>
      <p:pic>
        <p:nvPicPr>
          <p:cNvPr id="213" name="retentionGURU.jpg"/>
          <p:cNvPicPr/>
          <p:nvPr/>
        </p:nvPicPr>
        <p:blipFill>
          <a:blip r:embed="rId2">
            <a:extLst/>
          </a:blip>
          <a:stretch>
            <a:fillRect/>
          </a:stretch>
        </p:blipFill>
        <p:spPr>
          <a:xfrm>
            <a:off x="7074097" y="5971878"/>
            <a:ext cx="1841303" cy="747154"/>
          </a:xfrm>
          <a:prstGeom prst="rect">
            <a:avLst/>
          </a:prstGeom>
          <a:ln w="12700">
            <a:miter lim="400000"/>
          </a:ln>
        </p:spPr>
      </p:pic>
      <p:sp>
        <p:nvSpPr>
          <p:cNvPr id="214" name="Shape 214"/>
          <p:cNvSpPr/>
          <p:nvPr/>
        </p:nvSpPr>
        <p:spPr>
          <a:xfrm>
            <a:off x="213071" y="1752600"/>
            <a:ext cx="8880129" cy="3600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200" dirty="0" smtClean="0">
                <a:solidFill>
                  <a:schemeClr val="tx1"/>
                </a:solidFill>
                <a:latin typeface="Arial"/>
                <a:cs typeface="Arial"/>
              </a:rPr>
              <a:t>If all members </a:t>
            </a:r>
          </a:p>
          <a:p>
            <a:pPr>
              <a:buFont typeface="Arial"/>
              <a:buChar char="•"/>
            </a:pPr>
            <a:r>
              <a:rPr lang="en-GB" sz="2800" dirty="0" smtClean="0">
                <a:solidFill>
                  <a:schemeClr val="tx1"/>
                </a:solidFill>
                <a:latin typeface="Arial"/>
                <a:cs typeface="Arial"/>
              </a:rPr>
              <a:t> had a personal programme, </a:t>
            </a:r>
          </a:p>
          <a:p>
            <a:pPr>
              <a:buFont typeface="Arial"/>
              <a:buChar char="•"/>
            </a:pPr>
            <a:r>
              <a:rPr lang="en-GB" sz="2800" dirty="0" smtClean="0">
                <a:solidFill>
                  <a:schemeClr val="tx1"/>
                </a:solidFill>
                <a:latin typeface="Arial"/>
                <a:cs typeface="Arial"/>
              </a:rPr>
              <a:t> had at least one follow up appointment, </a:t>
            </a:r>
          </a:p>
          <a:p>
            <a:pPr>
              <a:buFont typeface="Arial"/>
              <a:buChar char="•"/>
            </a:pPr>
            <a:r>
              <a:rPr lang="en-GB" sz="2800" dirty="0" smtClean="0">
                <a:solidFill>
                  <a:schemeClr val="tx1"/>
                </a:solidFill>
                <a:latin typeface="Arial"/>
                <a:cs typeface="Arial"/>
              </a:rPr>
              <a:t> are spoken to each visit, </a:t>
            </a:r>
          </a:p>
          <a:p>
            <a:pPr>
              <a:buFont typeface="Arial"/>
              <a:buChar char="•"/>
            </a:pPr>
            <a:r>
              <a:rPr lang="en-GB" sz="2800" dirty="0" smtClean="0">
                <a:solidFill>
                  <a:schemeClr val="tx1"/>
                </a:solidFill>
                <a:latin typeface="Arial"/>
                <a:cs typeface="Arial"/>
              </a:rPr>
              <a:t> have used their club in the last 2 weeks</a:t>
            </a:r>
          </a:p>
          <a:p>
            <a:pPr>
              <a:buFont typeface="Arial"/>
              <a:buChar char="•"/>
            </a:pPr>
            <a:r>
              <a:rPr lang="en-GB" sz="2800" dirty="0" smtClean="0">
                <a:solidFill>
                  <a:schemeClr val="tx1"/>
                </a:solidFill>
                <a:latin typeface="Arial"/>
                <a:cs typeface="Arial"/>
              </a:rPr>
              <a:t> are confident of retaining their membership at months</a:t>
            </a:r>
          </a:p>
          <a:p>
            <a:r>
              <a:rPr lang="en-GB" sz="2800" b="1" u="sng" dirty="0" smtClean="0">
                <a:solidFill>
                  <a:schemeClr val="tx1"/>
                </a:solidFill>
                <a:effectLst>
                  <a:outerShdw blurRad="38100" dist="38100" dir="2700000" algn="tl">
                    <a:srgbClr val="000000">
                      <a:alpha val="43137"/>
                    </a:srgbClr>
                  </a:outerShdw>
                </a:effectLst>
                <a:latin typeface="Arial"/>
                <a:cs typeface="Arial"/>
              </a:rPr>
              <a:t> </a:t>
            </a:r>
          </a:p>
          <a:p>
            <a:pPr algn="ctr"/>
            <a:r>
              <a:rPr lang="en-GB" sz="2800" b="1" u="sng" dirty="0" smtClean="0">
                <a:solidFill>
                  <a:schemeClr val="tx1"/>
                </a:solidFill>
                <a:latin typeface="Arial"/>
                <a:cs typeface="Arial"/>
              </a:rPr>
              <a:t>57% of cancellations</a:t>
            </a:r>
            <a:r>
              <a:rPr lang="en-GB" sz="2800" dirty="0" smtClean="0">
                <a:solidFill>
                  <a:schemeClr val="tx1"/>
                </a:solidFill>
                <a:latin typeface="Arial"/>
                <a:cs typeface="Arial"/>
              </a:rPr>
              <a:t> </a:t>
            </a:r>
            <a:r>
              <a:rPr lang="en-GB" sz="2800" b="1" u="sng" dirty="0" smtClean="0">
                <a:solidFill>
                  <a:schemeClr val="tx1"/>
                </a:solidFill>
                <a:latin typeface="Arial"/>
                <a:cs typeface="Arial"/>
              </a:rPr>
              <a:t>would have been avoided</a:t>
            </a:r>
            <a:r>
              <a:rPr lang="en-GB" sz="2800" dirty="0" smtClean="0">
                <a:solidFill>
                  <a:schemeClr val="tx1"/>
                </a:solidFill>
                <a:latin typeface="Arial"/>
                <a:cs typeface="Arial"/>
              </a:rPr>
              <a:t>.</a:t>
            </a:r>
            <a:endParaRPr sz="2800" dirty="0">
              <a:solidFill>
                <a:schemeClr val="tx1"/>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 name="pasted-image.png"/>
          <p:cNvPicPr/>
          <p:nvPr/>
        </p:nvPicPr>
        <p:blipFill>
          <a:blip r:embed="rId2">
            <a:extLst/>
          </a:blip>
          <a:stretch>
            <a:fillRect/>
          </a:stretch>
        </p:blipFill>
        <p:spPr>
          <a:xfrm>
            <a:off x="3605081" y="3107531"/>
            <a:ext cx="2571751" cy="1035844"/>
          </a:xfrm>
          <a:prstGeom prst="rect">
            <a:avLst/>
          </a:prstGeom>
          <a:ln w="12700">
            <a:miter lim="400000"/>
          </a:ln>
        </p:spPr>
      </p:pic>
      <p:pic>
        <p:nvPicPr>
          <p:cNvPr id="155" name="pasted-image.png"/>
          <p:cNvPicPr/>
          <p:nvPr/>
        </p:nvPicPr>
        <p:blipFill>
          <a:blip r:embed="rId3">
            <a:extLst/>
          </a:blip>
          <a:stretch>
            <a:fillRect/>
          </a:stretch>
        </p:blipFill>
        <p:spPr>
          <a:xfrm>
            <a:off x="-187523" y="2713990"/>
            <a:ext cx="3551570" cy="2000885"/>
          </a:xfrm>
          <a:prstGeom prst="rect">
            <a:avLst/>
          </a:prstGeom>
          <a:ln w="12700">
            <a:miter lim="400000"/>
          </a:ln>
        </p:spPr>
      </p:pic>
      <p:pic>
        <p:nvPicPr>
          <p:cNvPr id="156" name="pasted-image.png"/>
          <p:cNvPicPr/>
          <p:nvPr/>
        </p:nvPicPr>
        <p:blipFill>
          <a:blip r:embed="rId4">
            <a:extLst/>
          </a:blip>
          <a:stretch>
            <a:fillRect/>
          </a:stretch>
        </p:blipFill>
        <p:spPr>
          <a:xfrm>
            <a:off x="6257131" y="2713990"/>
            <a:ext cx="3551571" cy="200088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24938" y="37570"/>
            <a:ext cx="9368963" cy="1978088"/>
          </a:xfrm>
          <a:prstGeom prst="rect">
            <a:avLst/>
          </a:prstGeom>
          <a:solidFill>
            <a:srgbClr val="FFFFFF"/>
          </a:solidFill>
          <a:ln w="15875">
            <a:solidFill>
              <a:srgbClr val="FFFFFF"/>
            </a:solidFill>
          </a:ln>
        </p:spPr>
        <p:txBody>
          <a:bodyPr lIns="0" tIns="0" rIns="0" bIns="0" anchor="ctr"/>
          <a:lstStyle/>
          <a:p>
            <a:pPr lvl="0"/>
            <a:endParaRPr/>
          </a:p>
        </p:txBody>
      </p:sp>
      <p:sp>
        <p:nvSpPr>
          <p:cNvPr id="217" name="Shape 217"/>
          <p:cNvSpPr>
            <a:spLocks noGrp="1"/>
          </p:cNvSpPr>
          <p:nvPr>
            <p:ph type="title"/>
          </p:nvPr>
        </p:nvSpPr>
        <p:spPr>
          <a:prstGeom prst="rect">
            <a:avLst/>
          </a:prstGeom>
        </p:spPr>
        <p:txBody>
          <a:bodyPr lIns="0" tIns="0" rIns="0" bIns="0"/>
          <a:lstStyle>
            <a:lvl1pPr indent="-304800" defTabSz="457200">
              <a:spcBef>
                <a:spcPts val="1200"/>
              </a:spcBef>
              <a:defRPr sz="3500" b="1">
                <a:latin typeface="+mn-lt"/>
                <a:ea typeface="+mn-ea"/>
                <a:cs typeface="+mn-cs"/>
                <a:sym typeface="Helvetica"/>
              </a:defRPr>
            </a:lvl1pPr>
          </a:lstStyle>
          <a:p>
            <a:pPr lvl="0">
              <a:defRPr sz="1800" b="0">
                <a:solidFill>
                  <a:srgbClr val="000000"/>
                </a:solidFill>
              </a:defRPr>
            </a:pPr>
            <a:r>
              <a:rPr sz="3500" b="1">
                <a:solidFill>
                  <a:srgbClr val="FFFFFF"/>
                </a:solidFill>
              </a:rPr>
              <a:t>SERCO</a:t>
            </a:r>
          </a:p>
        </p:txBody>
      </p:sp>
      <p:sp>
        <p:nvSpPr>
          <p:cNvPr id="218" name="Shape 218"/>
          <p:cNvSpPr>
            <a:spLocks noGrp="1"/>
          </p:cNvSpPr>
          <p:nvPr>
            <p:ph type="body" idx="1"/>
          </p:nvPr>
        </p:nvSpPr>
        <p:spPr>
          <a:xfrm>
            <a:off x="385232" y="3426808"/>
            <a:ext cx="3822192" cy="1222256"/>
          </a:xfrm>
          <a:prstGeom prst="rect">
            <a:avLst/>
          </a:prstGeom>
        </p:spPr>
        <p:txBody>
          <a:bodyPr lIns="0" tIns="0" rIns="0" bIns="0"/>
          <a:lstStyle/>
          <a:p>
            <a:pPr lvl="0"/>
            <a:endParaRPr/>
          </a:p>
        </p:txBody>
      </p:sp>
      <p:sp>
        <p:nvSpPr>
          <p:cNvPr id="219" name="Shape 2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26</a:t>
            </a:fld>
            <a:endParaRPr sz="1000">
              <a:solidFill>
                <a:srgbClr val="09213B"/>
              </a:solidFill>
            </a:endParaRPr>
          </a:p>
        </p:txBody>
      </p:sp>
      <p:pic>
        <p:nvPicPr>
          <p:cNvPr id="220" name="pasted-image.pdf"/>
          <p:cNvPicPr/>
          <p:nvPr/>
        </p:nvPicPr>
        <p:blipFill>
          <a:blip r:embed="rId2">
            <a:extLst/>
          </a:blip>
          <a:stretch>
            <a:fillRect/>
          </a:stretch>
        </p:blipFill>
        <p:spPr>
          <a:xfrm>
            <a:off x="716098" y="696107"/>
            <a:ext cx="8425714" cy="6339139"/>
          </a:xfrm>
          <a:prstGeom prst="rect">
            <a:avLst/>
          </a:prstGeom>
          <a:ln w="12700">
            <a:miter lim="400000"/>
          </a:ln>
        </p:spPr>
      </p:pic>
      <p:pic>
        <p:nvPicPr>
          <p:cNvPr id="221" name="pasted-image.pdf"/>
          <p:cNvPicPr/>
          <p:nvPr/>
        </p:nvPicPr>
        <p:blipFill>
          <a:blip r:embed="rId3">
            <a:extLst/>
          </a:blip>
          <a:stretch>
            <a:fillRect/>
          </a:stretch>
        </p:blipFill>
        <p:spPr>
          <a:xfrm>
            <a:off x="124121" y="88151"/>
            <a:ext cx="3005036" cy="1222256"/>
          </a:xfrm>
          <a:prstGeom prst="rect">
            <a:avLst/>
          </a:prstGeom>
          <a:ln w="12700">
            <a:miter lim="400000"/>
          </a:ln>
        </p:spPr>
      </p:pic>
      <p:pic>
        <p:nvPicPr>
          <p:cNvPr id="222" name="retentionGURU.jpg"/>
          <p:cNvPicPr/>
          <p:nvPr/>
        </p:nvPicPr>
        <p:blipFill>
          <a:blip r:embed="rId4">
            <a:extLst/>
          </a:blip>
          <a:stretch>
            <a:fillRect/>
          </a:stretch>
        </p:blipFill>
        <p:spPr>
          <a:xfrm>
            <a:off x="119657" y="5921078"/>
            <a:ext cx="1841303" cy="747154"/>
          </a:xfrm>
          <a:prstGeom prst="rect">
            <a:avLst/>
          </a:prstGeom>
          <a:ln w="12700">
            <a:miter lim="400000"/>
          </a:ln>
        </p:spPr>
      </p:pic>
      <p:sp>
        <p:nvSpPr>
          <p:cNvPr id="9" name="Oval 8"/>
          <p:cNvSpPr/>
          <p:nvPr/>
        </p:nvSpPr>
        <p:spPr>
          <a:xfrm>
            <a:off x="1656160" y="1482258"/>
            <a:ext cx="609600" cy="533400"/>
          </a:xfrm>
          <a:prstGeom prst="ellipse">
            <a:avLst/>
          </a:prstGeom>
          <a:solidFill>
            <a:srgbClr val="FFFFFF">
              <a:alpha val="0"/>
            </a:srgbClr>
          </a:solidFill>
          <a:ln w="28575" cap="flat">
            <a:solidFill>
              <a:schemeClr val="accent3"/>
            </a:solidFill>
            <a:prstDash val="solid"/>
            <a:bevel/>
          </a:ln>
          <a:effectLst>
            <a:outerShdw blurRad="50800" dist="254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ndara"/>
              <a:ea typeface="Candara"/>
              <a:cs typeface="Candara"/>
              <a:sym typeface="Candara"/>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24938" y="37570"/>
            <a:ext cx="9368963" cy="1978088"/>
          </a:xfrm>
          <a:prstGeom prst="rect">
            <a:avLst/>
          </a:prstGeom>
          <a:solidFill>
            <a:srgbClr val="FFFFFF"/>
          </a:solidFill>
          <a:ln w="15875">
            <a:solidFill>
              <a:srgbClr val="FFFFFF"/>
            </a:solidFill>
          </a:ln>
        </p:spPr>
        <p:txBody>
          <a:bodyPr lIns="0" tIns="0" rIns="0" bIns="0" anchor="ctr"/>
          <a:lstStyle/>
          <a:p>
            <a:pPr lvl="0"/>
            <a:endParaRPr/>
          </a:p>
        </p:txBody>
      </p:sp>
      <p:sp>
        <p:nvSpPr>
          <p:cNvPr id="225" name="Shape 225"/>
          <p:cNvSpPr>
            <a:spLocks noGrp="1"/>
          </p:cNvSpPr>
          <p:nvPr>
            <p:ph type="title"/>
          </p:nvPr>
        </p:nvSpPr>
        <p:spPr>
          <a:prstGeom prst="rect">
            <a:avLst/>
          </a:prstGeom>
        </p:spPr>
        <p:txBody>
          <a:bodyPr lIns="0" tIns="0" rIns="0" bIns="0"/>
          <a:lstStyle>
            <a:lvl1pPr indent="-304800" defTabSz="457200">
              <a:spcBef>
                <a:spcPts val="1200"/>
              </a:spcBef>
              <a:defRPr sz="3500" b="1">
                <a:latin typeface="+mn-lt"/>
                <a:ea typeface="+mn-ea"/>
                <a:cs typeface="+mn-cs"/>
                <a:sym typeface="Helvetica"/>
              </a:defRPr>
            </a:lvl1pPr>
          </a:lstStyle>
          <a:p>
            <a:pPr lvl="0">
              <a:defRPr sz="1800" b="0">
                <a:solidFill>
                  <a:srgbClr val="000000"/>
                </a:solidFill>
              </a:defRPr>
            </a:pPr>
            <a:r>
              <a:rPr sz="3500" b="1">
                <a:solidFill>
                  <a:srgbClr val="FFFFFF"/>
                </a:solidFill>
              </a:rPr>
              <a:t>SERCO</a:t>
            </a:r>
          </a:p>
        </p:txBody>
      </p:sp>
      <p:sp>
        <p:nvSpPr>
          <p:cNvPr id="226" name="Shape 2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27</a:t>
            </a:fld>
            <a:endParaRPr sz="1000">
              <a:solidFill>
                <a:srgbClr val="09213B"/>
              </a:solidFill>
            </a:endParaRPr>
          </a:p>
        </p:txBody>
      </p:sp>
      <p:pic>
        <p:nvPicPr>
          <p:cNvPr id="227" name="pasted-image.pdf"/>
          <p:cNvPicPr/>
          <p:nvPr/>
        </p:nvPicPr>
        <p:blipFill>
          <a:blip r:embed="rId2">
            <a:extLst/>
          </a:blip>
          <a:stretch>
            <a:fillRect/>
          </a:stretch>
        </p:blipFill>
        <p:spPr>
          <a:xfrm>
            <a:off x="6835818" y="5726523"/>
            <a:ext cx="2131810" cy="867084"/>
          </a:xfrm>
          <a:prstGeom prst="rect">
            <a:avLst/>
          </a:prstGeom>
          <a:ln w="12700">
            <a:miter lim="400000"/>
          </a:ln>
        </p:spPr>
      </p:pic>
      <p:pic>
        <p:nvPicPr>
          <p:cNvPr id="228" name="pasted-image.pdf"/>
          <p:cNvPicPr/>
          <p:nvPr/>
        </p:nvPicPr>
        <p:blipFill>
          <a:blip r:embed="rId3">
            <a:extLst/>
          </a:blip>
          <a:stretch>
            <a:fillRect/>
          </a:stretch>
        </p:blipFill>
        <p:spPr>
          <a:xfrm>
            <a:off x="995880" y="309831"/>
            <a:ext cx="7721709" cy="5748699"/>
          </a:xfrm>
          <a:prstGeom prst="rect">
            <a:avLst/>
          </a:prstGeom>
          <a:ln w="12700">
            <a:miter lim="400000"/>
          </a:ln>
        </p:spPr>
      </p:pic>
      <p:sp>
        <p:nvSpPr>
          <p:cNvPr id="229" name="Shape 229"/>
          <p:cNvSpPr/>
          <p:nvPr/>
        </p:nvSpPr>
        <p:spPr>
          <a:xfrm>
            <a:off x="6809125" y="1433231"/>
            <a:ext cx="2185171" cy="1355780"/>
          </a:xfrm>
          <a:prstGeom prst="wedgeEllipseCallout">
            <a:avLst>
              <a:gd name="adj1" fmla="val -49385"/>
              <a:gd name="adj2" fmla="val 65869"/>
            </a:avLst>
          </a:prstGeom>
          <a:solidFill>
            <a:srgbClr val="D04040"/>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dirty="0">
                <a:solidFill>
                  <a:srgbClr val="FFFFFF"/>
                </a:solidFill>
              </a:rPr>
              <a:t>This gap was worth</a:t>
            </a:r>
          </a:p>
          <a:p>
            <a:pPr lvl="0" algn="ctr"/>
            <a:r>
              <a:rPr dirty="0">
                <a:solidFill>
                  <a:srgbClr val="FFFFFF"/>
                </a:solidFill>
              </a:rPr>
              <a:t>80K per month</a:t>
            </a:r>
          </a:p>
        </p:txBody>
      </p:sp>
      <p:pic>
        <p:nvPicPr>
          <p:cNvPr id="230" name="retentionGURU.jpg"/>
          <p:cNvPicPr/>
          <p:nvPr/>
        </p:nvPicPr>
        <p:blipFill>
          <a:blip r:embed="rId4">
            <a:extLst/>
          </a:blip>
          <a:stretch>
            <a:fillRect/>
          </a:stretch>
        </p:blipFill>
        <p:spPr>
          <a:xfrm>
            <a:off x="221257" y="5971878"/>
            <a:ext cx="1841303" cy="747154"/>
          </a:xfrm>
          <a:prstGeom prst="rect">
            <a:avLst/>
          </a:prstGeom>
          <a:ln w="12700">
            <a:miter lim="400000"/>
          </a:ln>
        </p:spPr>
      </p:pic>
      <p:sp>
        <p:nvSpPr>
          <p:cNvPr id="231" name="Shape 231"/>
          <p:cNvSpPr/>
          <p:nvPr/>
        </p:nvSpPr>
        <p:spPr>
          <a:xfrm rot="16200000">
            <a:off x="6095107" y="2999335"/>
            <a:ext cx="1087372" cy="369690"/>
          </a:xfrm>
          <a:prstGeom prst="leftRightArrow">
            <a:avLst>
              <a:gd name="adj1" fmla="val 32000"/>
              <a:gd name="adj2" fmla="val 117653"/>
            </a:avLst>
          </a:prstGeom>
          <a:solidFill>
            <a:srgbClr val="FFB400"/>
          </a:solidFill>
          <a:ln w="15875">
            <a:solidFill>
              <a:srgbClr val="FFDA80"/>
            </a:solidFill>
          </a:ln>
          <a:effectLst>
            <a:outerShdw blurRad="50800" dist="25400" dir="5400000" rotWithShape="0">
              <a:srgbClr val="000000">
                <a:alpha val="38000"/>
              </a:srgbClr>
            </a:outerShdw>
          </a:effectLst>
        </p:spPr>
        <p:txBody>
          <a:bodyPr lIns="0" tIns="0" rIns="0" bIns="0" anchor="ctr"/>
          <a:lstStyle/>
          <a:p>
            <a:pPr lvl="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11456" cy="6629400"/>
          </a:xfrm>
          <a:prstGeom prst="rect">
            <a:avLst/>
          </a:prstGeom>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lIns="0" tIns="0" rIns="0" bIns="0"/>
          <a:lstStyle>
            <a:lvl1pPr indent="-304800" defTabSz="457200">
              <a:spcBef>
                <a:spcPts val="1200"/>
              </a:spcBef>
              <a:defRPr sz="3500" b="1">
                <a:latin typeface="+mn-lt"/>
                <a:ea typeface="+mn-ea"/>
                <a:cs typeface="+mn-cs"/>
                <a:sym typeface="Helvetica"/>
              </a:defRPr>
            </a:lvl1pPr>
          </a:lstStyle>
          <a:p>
            <a:pPr lvl="0">
              <a:defRPr sz="1800" b="0">
                <a:solidFill>
                  <a:srgbClr val="000000"/>
                </a:solidFill>
              </a:defRPr>
            </a:pPr>
            <a:endParaRPr sz="3500" b="1" dirty="0">
              <a:solidFill>
                <a:srgbClr val="FFFFFF"/>
              </a:solidFill>
            </a:endParaRPr>
          </a:p>
        </p:txBody>
      </p:sp>
      <p:sp>
        <p:nvSpPr>
          <p:cNvPr id="234" name="Shape 234"/>
          <p:cNvSpPr>
            <a:spLocks noGrp="1"/>
          </p:cNvSpPr>
          <p:nvPr>
            <p:ph type="body" idx="1"/>
          </p:nvPr>
        </p:nvSpPr>
        <p:spPr>
          <a:xfrm>
            <a:off x="304800" y="1752600"/>
            <a:ext cx="8585947" cy="2356627"/>
          </a:xfrm>
          <a:prstGeom prst="rect">
            <a:avLst/>
          </a:prstGeom>
        </p:spPr>
        <p:txBody>
          <a:bodyPr lIns="0" tIns="0" rIns="0" bIns="0"/>
          <a:lstStyle/>
          <a:p>
            <a:pPr lvl="0" defTabSz="667512">
              <a:spcBef>
                <a:spcPts val="400"/>
              </a:spcBef>
              <a:defRPr sz="1800">
                <a:solidFill>
                  <a:srgbClr val="000000"/>
                </a:solidFill>
              </a:defRPr>
            </a:pPr>
            <a:endParaRPr sz="2263" dirty="0" smtClean="0">
              <a:solidFill>
                <a:srgbClr val="09213B"/>
              </a:solidFill>
              <a:latin typeface="Arial"/>
              <a:ea typeface="Arial"/>
              <a:cs typeface="Arial"/>
              <a:sym typeface="Arial"/>
            </a:endParaRPr>
          </a:p>
          <a:p>
            <a:pPr lvl="0" defTabSz="667512">
              <a:spcBef>
                <a:spcPts val="400"/>
              </a:spcBef>
              <a:defRPr sz="1800">
                <a:solidFill>
                  <a:srgbClr val="000000"/>
                </a:solidFill>
              </a:defRPr>
            </a:pPr>
            <a:r>
              <a:rPr sz="9125" b="1" dirty="0">
                <a:solidFill>
                  <a:srgbClr val="09213B"/>
                </a:solidFill>
                <a:latin typeface="Arial"/>
                <a:ea typeface="Arial"/>
                <a:cs typeface="Arial"/>
                <a:sym typeface="Arial"/>
              </a:rPr>
              <a:t>+ £11,500,000</a:t>
            </a:r>
          </a:p>
        </p:txBody>
      </p:sp>
      <p:sp>
        <p:nvSpPr>
          <p:cNvPr id="235" name="Shape 2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29</a:t>
            </a:fld>
            <a:endParaRPr sz="1000">
              <a:solidFill>
                <a:srgbClr val="09213B"/>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3</a:t>
            </a:fld>
            <a:endParaRPr sz="1000">
              <a:solidFill>
                <a:srgbClr val="09213B"/>
              </a:solidFill>
            </a:endParaRPr>
          </a:p>
        </p:txBody>
      </p:sp>
      <p:sp>
        <p:nvSpPr>
          <p:cNvPr id="105" name="Shape 105"/>
          <p:cNvSpPr/>
          <p:nvPr/>
        </p:nvSpPr>
        <p:spPr>
          <a:xfrm>
            <a:off x="333519" y="817053"/>
            <a:ext cx="8476962" cy="43396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defTabSz="584200">
              <a:spcBef>
                <a:spcPts val="2400"/>
              </a:spcBef>
            </a:pPr>
            <a:r>
              <a:rPr sz="3900" i="1" dirty="0">
                <a:solidFill>
                  <a:srgbClr val="FFFFFF"/>
                </a:solidFill>
                <a:latin typeface="Arial Narrow"/>
                <a:ea typeface="Arial Narrow"/>
                <a:cs typeface="Arial Narrow"/>
                <a:sym typeface="Arial Narrow"/>
              </a:rPr>
              <a:t>“Membership attrition is measured on an annual basis. Since memberships are added and dropped each month, the attrition formula is best calculated using the average opening monthly membership for a rolling twelve-month period.   </a:t>
            </a:r>
            <a:r>
              <a:rPr sz="2800" i="1" dirty="0">
                <a:solidFill>
                  <a:srgbClr val="FFFFFF"/>
                </a:solidFill>
                <a:latin typeface="Arial Narrow"/>
                <a:ea typeface="Arial Narrow"/>
                <a:cs typeface="Arial Narrow"/>
                <a:sym typeface="Arial Narrow"/>
              </a:rPr>
              <a:t>    </a:t>
            </a:r>
          </a:p>
          <a:p>
            <a:pPr lvl="0" algn="ctr" defTabSz="584200">
              <a:spcBef>
                <a:spcPts val="2400"/>
              </a:spcBef>
            </a:pPr>
            <a:r>
              <a:rPr sz="2800" i="1" dirty="0">
                <a:solidFill>
                  <a:srgbClr val="FFFFFF"/>
                </a:solidFill>
                <a:latin typeface="Arial Narrow"/>
                <a:ea typeface="Arial Narrow"/>
                <a:cs typeface="Arial Narrow"/>
                <a:sym typeface="Arial Narrow"/>
              </a:rPr>
              <a:t>                                                                       </a:t>
            </a:r>
            <a:r>
              <a:rPr sz="2800" dirty="0">
                <a:solidFill>
                  <a:srgbClr val="FFFFFF"/>
                </a:solidFill>
                <a:latin typeface="Arial Narrow"/>
                <a:ea typeface="Arial Narrow"/>
                <a:cs typeface="Arial Narrow"/>
                <a:sym typeface="Arial Narrow"/>
              </a:rPr>
              <a:t>Traditional Method</a:t>
            </a:r>
          </a:p>
        </p:txBody>
      </p:sp>
      <p:pic>
        <p:nvPicPr>
          <p:cNvPr id="106" name="retentionGURU.jpg"/>
          <p:cNvPicPr/>
          <p:nvPr/>
        </p:nvPicPr>
        <p:blipFill>
          <a:blip r:embed="rId2">
            <a:extLst/>
          </a:blip>
          <a:stretch>
            <a:fillRect/>
          </a:stretch>
        </p:blipFill>
        <p:spPr>
          <a:xfrm>
            <a:off x="221257" y="5971878"/>
            <a:ext cx="1841303" cy="7471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body" idx="1"/>
          </p:nvPr>
        </p:nvSpPr>
        <p:spPr>
          <a:xfrm>
            <a:off x="338665" y="2076469"/>
            <a:ext cx="8229600" cy="2011982"/>
          </a:xfrm>
          <a:prstGeom prst="rect">
            <a:avLst/>
          </a:prstGeom>
        </p:spPr>
        <p:txBody>
          <a:bodyPr/>
          <a:lstStyle>
            <a:lvl1pPr indent="-256031" defTabSz="384047">
              <a:spcBef>
                <a:spcPts val="1000"/>
              </a:spcBef>
              <a:defRPr sz="4787" b="1">
                <a:solidFill>
                  <a:srgbClr val="000000"/>
                </a:solidFill>
                <a:latin typeface="+mn-lt"/>
                <a:ea typeface="+mn-ea"/>
                <a:cs typeface="+mn-cs"/>
                <a:sym typeface="Helvetica"/>
              </a:defRPr>
            </a:lvl1pPr>
          </a:lstStyle>
          <a:p>
            <a:pPr lvl="0">
              <a:defRPr sz="1800" b="0"/>
            </a:pPr>
            <a:r>
              <a:rPr sz="4787" b="1"/>
              <a:t>Limited by the data collected for other variables</a:t>
            </a:r>
          </a:p>
        </p:txBody>
      </p:sp>
      <p:sp>
        <p:nvSpPr>
          <p:cNvPr id="238" name="Shape 2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30</a:t>
            </a:fld>
            <a:endParaRPr sz="1000">
              <a:solidFill>
                <a:srgbClr val="09213B"/>
              </a:solidFill>
            </a:endParaRPr>
          </a:p>
        </p:txBody>
      </p:sp>
      <p:pic>
        <p:nvPicPr>
          <p:cNvPr id="239" name="retentionGURU.jpg"/>
          <p:cNvPicPr/>
          <p:nvPr/>
        </p:nvPicPr>
        <p:blipFill>
          <a:blip r:embed="rId2">
            <a:extLst/>
          </a:blip>
          <a:stretch>
            <a:fillRect/>
          </a:stretch>
        </p:blipFill>
        <p:spPr>
          <a:xfrm>
            <a:off x="221257" y="5971878"/>
            <a:ext cx="1841303" cy="7471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685799" y="0"/>
            <a:ext cx="7765057" cy="1398559"/>
          </a:xfrm>
          <a:prstGeom prst="rect">
            <a:avLst/>
          </a:prstGeom>
        </p:spPr>
        <p:txBody>
          <a:bodyPr>
            <a:normAutofit/>
          </a:bodyPr>
          <a:lstStyle>
            <a:lvl1pPr indent="-304800" algn="l" defTabSz="457200">
              <a:spcBef>
                <a:spcPts val="1200"/>
              </a:spcBef>
              <a:defRPr sz="2000">
                <a:latin typeface="+mn-lt"/>
                <a:ea typeface="+mn-ea"/>
                <a:cs typeface="+mn-cs"/>
                <a:sym typeface="Helvetica"/>
              </a:defRPr>
            </a:lvl1pPr>
          </a:lstStyle>
          <a:p>
            <a:pPr lvl="0" algn="ctr">
              <a:defRPr sz="1800">
                <a:solidFill>
                  <a:srgbClr val="000000"/>
                </a:solidFill>
              </a:defRPr>
            </a:pPr>
            <a:r>
              <a:rPr lang="en-US" sz="4400" dirty="0" smtClean="0">
                <a:solidFill>
                  <a:schemeClr val="bg1"/>
                </a:solidFill>
              </a:rPr>
              <a:t>Better data means</a:t>
            </a:r>
            <a:endParaRPr sz="4400" dirty="0">
              <a:solidFill>
                <a:schemeClr val="bg1"/>
              </a:solidFill>
            </a:endParaRPr>
          </a:p>
        </p:txBody>
      </p:sp>
      <p:sp>
        <p:nvSpPr>
          <p:cNvPr id="242" name="Shape 2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31</a:t>
            </a:fld>
            <a:endParaRPr sz="1000">
              <a:solidFill>
                <a:srgbClr val="09213B"/>
              </a:solidFill>
            </a:endParaRPr>
          </a:p>
        </p:txBody>
      </p:sp>
      <p:sp>
        <p:nvSpPr>
          <p:cNvPr id="243" name="Shape 243"/>
          <p:cNvSpPr/>
          <p:nvPr/>
        </p:nvSpPr>
        <p:spPr>
          <a:xfrm>
            <a:off x="1752600" y="2362200"/>
            <a:ext cx="5635014" cy="23083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lgn="ctr"/>
            <a:r>
              <a:rPr sz="7200" dirty="0">
                <a:latin typeface="Arial"/>
                <a:ea typeface="Calibri"/>
                <a:cs typeface="Arial"/>
                <a:sym typeface="Calibri"/>
              </a:rPr>
              <a:t>Correlation to</a:t>
            </a:r>
            <a:r>
              <a:rPr sz="7200" dirty="0" smtClean="0">
                <a:latin typeface="Arial"/>
                <a:ea typeface="Calibri"/>
                <a:cs typeface="Arial"/>
                <a:sym typeface="Calibri"/>
              </a:rPr>
              <a:t> </a:t>
            </a:r>
            <a:endParaRPr lang="en-GB" sz="7200" dirty="0" smtClean="0">
              <a:latin typeface="Arial"/>
              <a:ea typeface="Calibri"/>
              <a:cs typeface="Arial"/>
              <a:sym typeface="Calibri"/>
            </a:endParaRPr>
          </a:p>
          <a:p>
            <a:pPr lvl="0" algn="ctr"/>
            <a:r>
              <a:rPr lang="en-GB" sz="7200" dirty="0" smtClean="0">
                <a:latin typeface="Arial"/>
                <a:ea typeface="Calibri"/>
                <a:cs typeface="Arial"/>
                <a:sym typeface="Calibri"/>
              </a:rPr>
              <a:t>C</a:t>
            </a:r>
            <a:r>
              <a:rPr sz="7200" dirty="0" smtClean="0">
                <a:latin typeface="Arial"/>
                <a:ea typeface="Calibri"/>
                <a:cs typeface="Arial"/>
                <a:sym typeface="Calibri"/>
              </a:rPr>
              <a:t>ausation </a:t>
            </a:r>
            <a:endParaRPr sz="7200" dirty="0">
              <a:latin typeface="Arial"/>
              <a:ea typeface="Calibri"/>
              <a:cs typeface="Arial"/>
              <a:sym typeface="Calibri"/>
            </a:endParaRPr>
          </a:p>
        </p:txBody>
      </p:sp>
      <p:pic>
        <p:nvPicPr>
          <p:cNvPr id="244" name="retentionGURU.jpg"/>
          <p:cNvPicPr/>
          <p:nvPr/>
        </p:nvPicPr>
        <p:blipFill>
          <a:blip r:embed="rId2">
            <a:extLst/>
          </a:blip>
          <a:stretch>
            <a:fillRect/>
          </a:stretch>
        </p:blipFill>
        <p:spPr>
          <a:xfrm>
            <a:off x="221257" y="5971878"/>
            <a:ext cx="1841303" cy="7471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32</a:t>
            </a:fld>
            <a:endParaRPr sz="1000">
              <a:solidFill>
                <a:srgbClr val="09213B"/>
              </a:solidFill>
            </a:endParaRPr>
          </a:p>
        </p:txBody>
      </p:sp>
      <p:sp>
        <p:nvSpPr>
          <p:cNvPr id="243" name="Shape 243"/>
          <p:cNvSpPr/>
          <p:nvPr/>
        </p:nvSpPr>
        <p:spPr>
          <a:xfrm>
            <a:off x="1524000" y="2209800"/>
            <a:ext cx="6136412" cy="230832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sz="7200" dirty="0" smtClean="0">
                <a:latin typeface="Arial"/>
                <a:ea typeface="Calibri"/>
                <a:cs typeface="Arial"/>
                <a:sym typeface="Calibri"/>
              </a:rPr>
              <a:t>Re</a:t>
            </a:r>
            <a:r>
              <a:rPr lang="en-GB" sz="7200" dirty="0" smtClean="0">
                <a:latin typeface="Arial"/>
                <a:ea typeface="Calibri"/>
                <a:cs typeface="Arial"/>
                <a:sym typeface="Calibri"/>
              </a:rPr>
              <a:t>active </a:t>
            </a:r>
            <a:r>
              <a:rPr sz="7200" dirty="0" smtClean="0">
                <a:latin typeface="Arial"/>
                <a:ea typeface="Calibri"/>
                <a:cs typeface="Arial"/>
                <a:sym typeface="Calibri"/>
              </a:rPr>
              <a:t>to </a:t>
            </a:r>
            <a:endParaRPr lang="en-GB" sz="7200" dirty="0" smtClean="0">
              <a:latin typeface="Arial"/>
              <a:ea typeface="Calibri"/>
              <a:cs typeface="Arial"/>
              <a:sym typeface="Calibri"/>
            </a:endParaRPr>
          </a:p>
          <a:p>
            <a:pPr lvl="0" algn="ctr"/>
            <a:r>
              <a:rPr sz="7200" dirty="0" smtClean="0">
                <a:latin typeface="Arial"/>
                <a:ea typeface="Calibri"/>
                <a:cs typeface="Arial"/>
                <a:sym typeface="Calibri"/>
              </a:rPr>
              <a:t>Predictive</a:t>
            </a:r>
            <a:endParaRPr sz="7200" dirty="0">
              <a:latin typeface="Arial"/>
              <a:ea typeface="Calibri"/>
              <a:cs typeface="Arial"/>
              <a:sym typeface="Calibri"/>
            </a:endParaRPr>
          </a:p>
        </p:txBody>
      </p:sp>
      <p:pic>
        <p:nvPicPr>
          <p:cNvPr id="244" name="retentionGURU.jpg"/>
          <p:cNvPicPr/>
          <p:nvPr/>
        </p:nvPicPr>
        <p:blipFill>
          <a:blip r:embed="rId2">
            <a:extLst/>
          </a:blip>
          <a:stretch>
            <a:fillRect/>
          </a:stretch>
        </p:blipFill>
        <p:spPr>
          <a:xfrm>
            <a:off x="221257" y="5971878"/>
            <a:ext cx="1841303" cy="747154"/>
          </a:xfrm>
          <a:prstGeom prst="rect">
            <a:avLst/>
          </a:prstGeom>
          <a:ln w="12700">
            <a:miter lim="400000"/>
          </a:ln>
        </p:spPr>
      </p:pic>
      <p:sp>
        <p:nvSpPr>
          <p:cNvPr id="6" name="Title 5"/>
          <p:cNvSpPr>
            <a:spLocks noGrp="1"/>
          </p:cNvSpPr>
          <p:nvPr>
            <p:ph type="title"/>
          </p:nvPr>
        </p:nvSpPr>
        <p:spPr/>
        <p:txBody>
          <a:bodyPr/>
          <a:lstStyle/>
          <a:p>
            <a:r>
              <a:rPr lang="en-US" dirty="0" smtClean="0"/>
              <a:t>Better data means</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4213" y="0"/>
            <a:ext cx="7772400" cy="1143000"/>
          </a:xfrm>
        </p:spPr>
        <p:txBody>
          <a:bodyPr/>
          <a:lstStyle/>
          <a:p>
            <a:r>
              <a:rPr lang="en-GB" b="1"/>
              <a:t>Paul’s Health club</a:t>
            </a:r>
          </a:p>
        </p:txBody>
      </p:sp>
      <p:graphicFrame>
        <p:nvGraphicFramePr>
          <p:cNvPr id="522243" name="Group 3"/>
          <p:cNvGraphicFramePr>
            <a:graphicFrameLocks noGrp="1"/>
          </p:cNvGraphicFramePr>
          <p:nvPr/>
        </p:nvGraphicFramePr>
        <p:xfrm>
          <a:off x="250825" y="2565400"/>
          <a:ext cx="8424863" cy="2519364"/>
        </p:xfrm>
        <a:graphic>
          <a:graphicData uri="http://schemas.openxmlformats.org/drawingml/2006/table">
            <a:tbl>
              <a:tblPr/>
              <a:tblGrid>
                <a:gridCol w="703263"/>
                <a:gridCol w="700087"/>
                <a:gridCol w="703263"/>
                <a:gridCol w="701675"/>
                <a:gridCol w="701675"/>
                <a:gridCol w="703262"/>
                <a:gridCol w="701675"/>
                <a:gridCol w="701675"/>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Jan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Mar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Apr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May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Jun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Jul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Sep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Oct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Nov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2000" b="1" i="0" u="none" strike="noStrike" cap="none" normalizeH="0" baseline="0">
                          <a:ln>
                            <a:noFill/>
                          </a:ln>
                          <a:solidFill>
                            <a:schemeClr val="bg1"/>
                          </a:solidFill>
                          <a:effectLst/>
                          <a:latin typeface="Arial" charset="0"/>
                          <a:ea typeface="Arial" charset="0"/>
                          <a:cs typeface="Arial" charset="0"/>
                        </a:rPr>
                        <a:t>Dec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66"/>
                    </a:solidFill>
                  </a:tcPr>
                </a:tc>
              </a:tr>
              <a:tr h="1008063">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1DAF32"/>
                        </a:buClr>
                        <a:buSzTx/>
                        <a:buFontTx/>
                        <a:buNone/>
                        <a:tabLst/>
                      </a:pPr>
                      <a:endParaRPr kumimoji="0" lang="en-GB" sz="1800" b="0" i="0" u="none" strike="noStrike" cap="none" normalizeH="0" baseline="0">
                        <a:ln>
                          <a:noFill/>
                        </a:ln>
                        <a:solidFill>
                          <a:srgbClr val="0C256D"/>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1DAF32"/>
                        </a:buClr>
                        <a:buSzTx/>
                        <a:buFontTx/>
                        <a:buNone/>
                        <a:tabLst/>
                      </a:pPr>
                      <a:r>
                        <a:rPr kumimoji="0" lang="en-GB" sz="1800" b="0" i="0" u="none" strike="noStrike" cap="none" normalizeH="0" baseline="0">
                          <a:ln>
                            <a:noFill/>
                          </a:ln>
                          <a:solidFill>
                            <a:srgbClr val="0C256D"/>
                          </a:solidFill>
                          <a:effectLst/>
                          <a:latin typeface="Arial" charset="0"/>
                          <a:ea typeface="Arial" charset="0"/>
                          <a:cs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300" name="Text Box 60"/>
          <p:cNvSpPr txBox="1">
            <a:spLocks noChangeArrowheads="1"/>
          </p:cNvSpPr>
          <p:nvPr/>
        </p:nvSpPr>
        <p:spPr bwMode="auto">
          <a:xfrm>
            <a:off x="250825" y="1714570"/>
            <a:ext cx="2343150" cy="707886"/>
          </a:xfrm>
          <a:prstGeom prst="rect">
            <a:avLst/>
          </a:prstGeom>
          <a:solidFill>
            <a:srgbClr val="FF0000"/>
          </a:solidFill>
          <a:ln w="9525">
            <a:solidFill>
              <a:schemeClr val="tx1"/>
            </a:solidFill>
            <a:miter lim="800000"/>
            <a:headEnd/>
            <a:tailEnd/>
          </a:ln>
        </p:spPr>
        <p:txBody>
          <a:bodyPr wrap="square">
            <a:prstTxWarp prst="textNoShape">
              <a:avLst/>
            </a:prstTxWarp>
            <a:spAutoFit/>
          </a:bodyPr>
          <a:lstStyle/>
          <a:p>
            <a:pPr algn="ctr">
              <a:spcBef>
                <a:spcPct val="50000"/>
              </a:spcBef>
            </a:pPr>
            <a:r>
              <a:rPr lang="en-GB" sz="2000" dirty="0">
                <a:solidFill>
                  <a:srgbClr val="000000"/>
                </a:solidFill>
                <a:latin typeface="Verdana" charset="0"/>
              </a:rPr>
              <a:t>Start  1000 Members Jan 1</a:t>
            </a:r>
            <a:r>
              <a:rPr lang="en-GB" sz="2000" baseline="30000" dirty="0">
                <a:solidFill>
                  <a:srgbClr val="000000"/>
                </a:solidFill>
                <a:latin typeface="Verdana" charset="0"/>
              </a:rPr>
              <a:t>st</a:t>
            </a:r>
            <a:r>
              <a:rPr lang="en-GB" sz="2000" dirty="0">
                <a:solidFill>
                  <a:srgbClr val="000000"/>
                </a:solidFill>
                <a:latin typeface="Verdana" charset="0"/>
              </a:rPr>
              <a:t> </a:t>
            </a:r>
          </a:p>
        </p:txBody>
      </p:sp>
      <p:sp>
        <p:nvSpPr>
          <p:cNvPr id="522301" name="Text Box 61"/>
          <p:cNvSpPr txBox="1">
            <a:spLocks noChangeArrowheads="1"/>
          </p:cNvSpPr>
          <p:nvPr/>
        </p:nvSpPr>
        <p:spPr bwMode="auto">
          <a:xfrm>
            <a:off x="6010275" y="1714570"/>
            <a:ext cx="2665414" cy="707886"/>
          </a:xfrm>
          <a:prstGeom prst="rect">
            <a:avLst/>
          </a:prstGeom>
          <a:solidFill>
            <a:srgbClr val="FF0000"/>
          </a:solidFill>
          <a:ln w="9525">
            <a:solidFill>
              <a:schemeClr val="tx1"/>
            </a:solidFill>
            <a:miter lim="800000"/>
            <a:headEnd/>
            <a:tailEnd/>
          </a:ln>
        </p:spPr>
        <p:txBody>
          <a:bodyPr wrap="square">
            <a:prstTxWarp prst="textNoShape">
              <a:avLst/>
            </a:prstTxWarp>
            <a:spAutoFit/>
          </a:bodyPr>
          <a:lstStyle/>
          <a:p>
            <a:pPr algn="ctr">
              <a:spcBef>
                <a:spcPct val="50000"/>
              </a:spcBef>
            </a:pPr>
            <a:r>
              <a:rPr lang="en-GB" sz="2000" dirty="0">
                <a:solidFill>
                  <a:srgbClr val="000000"/>
                </a:solidFill>
                <a:latin typeface="Verdana" charset="0"/>
              </a:rPr>
              <a:t>Finish 1000 Members Dec 31st </a:t>
            </a:r>
          </a:p>
        </p:txBody>
      </p:sp>
      <p:sp>
        <p:nvSpPr>
          <p:cNvPr id="522302" name="Text Box 62"/>
          <p:cNvSpPr txBox="1">
            <a:spLocks noChangeArrowheads="1"/>
          </p:cNvSpPr>
          <p:nvPr/>
        </p:nvSpPr>
        <p:spPr bwMode="auto">
          <a:xfrm>
            <a:off x="250825" y="5300663"/>
            <a:ext cx="2016125" cy="1200150"/>
          </a:xfrm>
          <a:prstGeom prst="rect">
            <a:avLst/>
          </a:prstGeom>
          <a:solidFill>
            <a:srgbClr val="003366"/>
          </a:solidFill>
          <a:ln w="9525">
            <a:solidFill>
              <a:schemeClr val="tx1"/>
            </a:solidFill>
            <a:miter lim="800000"/>
            <a:headEnd/>
            <a:tailEnd/>
          </a:ln>
        </p:spPr>
        <p:txBody>
          <a:bodyPr>
            <a:prstTxWarp prst="textNoShape">
              <a:avLst/>
            </a:prstTxWarp>
            <a:spAutoFit/>
          </a:bodyPr>
          <a:lstStyle/>
          <a:p>
            <a:pPr algn="ctr">
              <a:spcBef>
                <a:spcPct val="50000"/>
              </a:spcBef>
            </a:pPr>
            <a:r>
              <a:rPr lang="en-GB" sz="2400">
                <a:solidFill>
                  <a:srgbClr val="FFFFFF"/>
                </a:solidFill>
                <a:latin typeface="Verdana" charset="0"/>
              </a:rPr>
              <a:t>1200 Members Joined </a:t>
            </a:r>
          </a:p>
        </p:txBody>
      </p:sp>
      <p:sp>
        <p:nvSpPr>
          <p:cNvPr id="522303" name="Text Box 63"/>
          <p:cNvSpPr txBox="1">
            <a:spLocks noChangeArrowheads="1"/>
          </p:cNvSpPr>
          <p:nvPr/>
        </p:nvSpPr>
        <p:spPr bwMode="auto">
          <a:xfrm>
            <a:off x="6588125" y="5445125"/>
            <a:ext cx="2016125" cy="1200150"/>
          </a:xfrm>
          <a:prstGeom prst="rect">
            <a:avLst/>
          </a:prstGeom>
          <a:solidFill>
            <a:srgbClr val="003366"/>
          </a:solidFill>
          <a:ln w="9525">
            <a:solidFill>
              <a:schemeClr val="tx1"/>
            </a:solidFill>
            <a:miter lim="800000"/>
            <a:headEnd/>
            <a:tailEnd/>
          </a:ln>
        </p:spPr>
        <p:txBody>
          <a:bodyPr>
            <a:prstTxWarp prst="textNoShape">
              <a:avLst/>
            </a:prstTxWarp>
            <a:spAutoFit/>
          </a:bodyPr>
          <a:lstStyle/>
          <a:p>
            <a:pPr algn="ctr">
              <a:spcBef>
                <a:spcPct val="50000"/>
              </a:spcBef>
            </a:pPr>
            <a:r>
              <a:rPr lang="en-GB" sz="2400">
                <a:solidFill>
                  <a:srgbClr val="FFFFFF"/>
                </a:solidFill>
                <a:latin typeface="Verdana" charset="0"/>
              </a:rPr>
              <a:t>1200 Members Quit </a:t>
            </a:r>
          </a:p>
        </p:txBody>
      </p:sp>
      <p:sp>
        <p:nvSpPr>
          <p:cNvPr id="522304" name="Text Box 64"/>
          <p:cNvSpPr txBox="1">
            <a:spLocks noChangeArrowheads="1"/>
          </p:cNvSpPr>
          <p:nvPr/>
        </p:nvSpPr>
        <p:spPr bwMode="auto">
          <a:xfrm>
            <a:off x="2843213" y="5373688"/>
            <a:ext cx="3167062" cy="1200150"/>
          </a:xfrm>
          <a:prstGeom prst="rect">
            <a:avLst/>
          </a:prstGeom>
          <a:noFill/>
          <a:ln w="9525">
            <a:noFill/>
            <a:miter lim="800000"/>
            <a:headEnd/>
            <a:tailEnd/>
          </a:ln>
        </p:spPr>
        <p:txBody>
          <a:bodyPr>
            <a:prstTxWarp prst="textNoShape">
              <a:avLst/>
            </a:prstTxWarp>
            <a:spAutoFit/>
          </a:bodyPr>
          <a:lstStyle/>
          <a:p>
            <a:pPr algn="ctr">
              <a:spcBef>
                <a:spcPct val="50000"/>
              </a:spcBef>
            </a:pPr>
            <a:r>
              <a:rPr lang="en-GB" sz="3600" b="1">
                <a:solidFill>
                  <a:srgbClr val="003366"/>
                </a:solidFill>
                <a:latin typeface="Verdana" charset="0"/>
              </a:rPr>
              <a:t>83% Attrition</a:t>
            </a:r>
            <a:r>
              <a:rPr lang="en-GB" sz="2400">
                <a:solidFill>
                  <a:srgbClr val="000000"/>
                </a:solidFill>
                <a:latin typeface="Verdana"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3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0" grpId="0" animBg="1"/>
      <p:bldP spid="522301" grpId="0" animBg="1"/>
      <p:bldP spid="522302" grpId="0" animBg="1"/>
      <p:bldP spid="522303" grpId="0" animBg="1"/>
      <p:bldP spid="522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133600"/>
            <a:ext cx="8610600" cy="4724400"/>
          </a:xfrm>
        </p:spPr>
        <p:txBody>
          <a:bodyPr/>
          <a:lstStyle/>
          <a:p>
            <a:pPr>
              <a:buNone/>
            </a:pPr>
            <a:r>
              <a:rPr lang="en-US" sz="2800" dirty="0" smtClean="0"/>
              <a:t>	Survival analysis is a well established method used by the medical professions, engineers, food manufacturers and life assurance companies, which measures the ‘time to event’. In health clubs, the time refers to the length of membership (usually in months) and the event refers to quitting or not.</a:t>
            </a:r>
          </a:p>
          <a:p>
            <a:endParaRPr lang="en-US" dirty="0" smtClean="0"/>
          </a:p>
          <a:p>
            <a:pPr>
              <a:buNone/>
            </a:pPr>
            <a:r>
              <a:rPr lang="en-US" dirty="0" smtClean="0"/>
              <a:t> </a:t>
            </a:r>
            <a:endParaRPr lang="en-US" dirty="0"/>
          </a:p>
        </p:txBody>
      </p:sp>
      <p:sp>
        <p:nvSpPr>
          <p:cNvPr id="3" name="Title 2"/>
          <p:cNvSpPr>
            <a:spLocks noGrp="1"/>
          </p:cNvSpPr>
          <p:nvPr>
            <p:ph type="title"/>
          </p:nvPr>
        </p:nvSpPr>
        <p:spPr/>
        <p:txBody>
          <a:bodyPr/>
          <a:lstStyle/>
          <a:p>
            <a:r>
              <a:rPr lang="en-US" b="1" dirty="0" smtClean="0"/>
              <a:t>Survival analysis </a:t>
            </a:r>
            <a:endParaRPr lang="en-US" b="1" dirty="0"/>
          </a:p>
        </p:txBody>
      </p:sp>
      <p:pic>
        <p:nvPicPr>
          <p:cNvPr id="4" name="Picture 3"/>
          <p:cNvPicPr>
            <a:picLocks noChangeAspect="1"/>
          </p:cNvPicPr>
          <p:nvPr/>
        </p:nvPicPr>
        <p:blipFill>
          <a:blip r:embed="rId2"/>
          <a:stretch>
            <a:fillRect/>
          </a:stretch>
        </p:blipFill>
        <p:spPr>
          <a:xfrm>
            <a:off x="1174750" y="5029200"/>
            <a:ext cx="6794500" cy="952500"/>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pic>
        <p:nvPicPr>
          <p:cNvPr id="4" name="Picture 3"/>
          <p:cNvPicPr>
            <a:picLocks noChangeAspect="1"/>
          </p:cNvPicPr>
          <p:nvPr/>
        </p:nvPicPr>
        <p:blipFill>
          <a:blip r:embed="rId2"/>
          <a:stretch>
            <a:fillRect/>
          </a:stretch>
        </p:blipFill>
        <p:spPr>
          <a:xfrm>
            <a:off x="457200" y="1524000"/>
            <a:ext cx="8305800" cy="472440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descr="uk_map_flag.jpg"/>
          <p:cNvPicPr>
            <a:picLocks noChangeAspect="1"/>
          </p:cNvPicPr>
          <p:nvPr/>
        </p:nvPicPr>
        <p:blipFill>
          <a:blip r:embed="rId2"/>
          <a:srcRect/>
          <a:stretch>
            <a:fillRect/>
          </a:stretch>
        </p:blipFill>
        <p:spPr bwMode="auto">
          <a:xfrm>
            <a:off x="6019800" y="762000"/>
            <a:ext cx="2868613" cy="4924425"/>
          </a:xfrm>
          <a:prstGeom prst="rect">
            <a:avLst/>
          </a:prstGeom>
          <a:noFill/>
          <a:ln w="9525">
            <a:noFill/>
            <a:miter lim="800000"/>
            <a:headEnd/>
            <a:tailEnd/>
          </a:ln>
        </p:spPr>
      </p:pic>
      <p:sp>
        <p:nvSpPr>
          <p:cNvPr id="24579" name="Rectangle 1"/>
          <p:cNvSpPr>
            <a:spLocks noGrp="1" noChangeArrowheads="1"/>
          </p:cNvSpPr>
          <p:nvPr>
            <p:ph type="body" idx="1"/>
          </p:nvPr>
        </p:nvSpPr>
        <p:spPr>
          <a:xfrm>
            <a:off x="4419600" y="1905000"/>
            <a:ext cx="4124325" cy="4354513"/>
          </a:xfrm>
          <a:solidFill>
            <a:schemeClr val="bg1">
              <a:alpha val="65097"/>
            </a:schemeClr>
          </a:solidFill>
        </p:spPr>
        <p:txBody>
          <a:bodyPr/>
          <a:lstStyle/>
          <a:p>
            <a:pPr eaLnBrk="1" hangingPunct="1"/>
            <a:r>
              <a:rPr lang="en-US" smtClean="0">
                <a:latin typeface="Impact" charset="0"/>
                <a:ea typeface="Impact" charset="0"/>
                <a:cs typeface="Impact" charset="0"/>
                <a:sym typeface="Impact" charset="0"/>
              </a:rPr>
              <a:t>Quantitative Research</a:t>
            </a:r>
            <a:endParaRPr lang="en-US" smtClean="0">
              <a:latin typeface="Impact" charset="0"/>
              <a:ea typeface="ヒラギノ角ゴ ProN W6" charset="-128"/>
              <a:cs typeface="ヒラギノ角ゴ ProN W6" charset="-128"/>
              <a:sym typeface="Impact" charset="0"/>
            </a:endParaRPr>
          </a:p>
          <a:p>
            <a:pPr eaLnBrk="1" hangingPunct="1"/>
            <a:r>
              <a:rPr lang="en-US" smtClean="0">
                <a:latin typeface="Arial Narrow" charset="0"/>
                <a:ea typeface="Arial Narrow" charset="0"/>
                <a:cs typeface="Arial Narrow" charset="0"/>
                <a:sym typeface="Arial Narrow" charset="0"/>
              </a:rPr>
              <a:t>342,759members</a:t>
            </a:r>
            <a:endParaRPr lang="en-US" smtClean="0">
              <a:latin typeface="Arial Narrow" charset="0"/>
              <a:sym typeface="Arial Narrow" charset="0"/>
            </a:endParaRPr>
          </a:p>
          <a:p>
            <a:pPr eaLnBrk="1" hangingPunct="1"/>
            <a:r>
              <a:rPr lang="en-US" smtClean="0">
                <a:latin typeface="Arial Narrow" charset="0"/>
                <a:ea typeface="Arial Narrow" charset="0"/>
                <a:cs typeface="Arial Narrow" charset="0"/>
                <a:sym typeface="Arial Narrow" charset="0"/>
              </a:rPr>
              <a:t>4 years</a:t>
            </a:r>
            <a:endParaRPr lang="en-US" smtClean="0">
              <a:latin typeface="Arial Narrow" charset="0"/>
              <a:sym typeface="Arial Narrow" charset="0"/>
            </a:endParaRPr>
          </a:p>
          <a:p>
            <a:pPr eaLnBrk="1" hangingPunct="1"/>
            <a:r>
              <a:rPr lang="en-US" smtClean="0">
                <a:latin typeface="Arial Narrow" charset="0"/>
                <a:ea typeface="Arial Narrow" charset="0"/>
                <a:cs typeface="Arial Narrow" charset="0"/>
                <a:sym typeface="Arial Narrow" charset="0"/>
              </a:rPr>
              <a:t>5 Sectors</a:t>
            </a:r>
            <a:endParaRPr lang="en-US" smtClean="0">
              <a:latin typeface="Arial Narrow" charset="0"/>
              <a:sym typeface="Arial Narrow" charset="0"/>
            </a:endParaRPr>
          </a:p>
          <a:p>
            <a:pPr eaLnBrk="1" hangingPunct="1"/>
            <a:r>
              <a:rPr lang="en-US" smtClean="0">
                <a:latin typeface="Arial Narrow" charset="0"/>
                <a:ea typeface="Arial Narrow" charset="0"/>
                <a:cs typeface="Arial Narrow" charset="0"/>
                <a:sym typeface="Arial Narrow" charset="0"/>
              </a:rPr>
              <a:t>Industry Representative Sample</a:t>
            </a:r>
            <a:endParaRPr lang="en-US" smtClean="0">
              <a:latin typeface="Arial Narrow" charset="0"/>
              <a:sym typeface="Arial Narrow" charset="0"/>
            </a:endParaRPr>
          </a:p>
          <a:p>
            <a:pPr eaLnBrk="1" hangingPunct="1"/>
            <a:endParaRPr lang="en-US" smtClean="0">
              <a:latin typeface="Impact" charset="0"/>
              <a:ea typeface="ヒラギノ角ゴ ProN W6" charset="-128"/>
              <a:cs typeface="ヒラギノ角ゴ ProN W6" charset="-128"/>
              <a:sym typeface="Impact" charset="0"/>
            </a:endParaRPr>
          </a:p>
          <a:p>
            <a:pPr eaLnBrk="1" hangingPunct="1"/>
            <a:endParaRPr lang="en-US" smtClean="0"/>
          </a:p>
          <a:p>
            <a:pPr eaLnBrk="1" hangingPunct="1"/>
            <a:endParaRPr lang="en-US" smtClean="0"/>
          </a:p>
        </p:txBody>
      </p:sp>
      <p:pic>
        <p:nvPicPr>
          <p:cNvPr id="24580" name="Picture 2"/>
          <p:cNvPicPr>
            <a:picLocks noChangeAspect="1" noChangeArrowheads="1"/>
          </p:cNvPicPr>
          <p:nvPr/>
        </p:nvPicPr>
        <p:blipFill>
          <a:blip r:embed="rId3"/>
          <a:srcRect/>
          <a:stretch>
            <a:fillRect/>
          </a:stretch>
        </p:blipFill>
        <p:spPr bwMode="auto">
          <a:xfrm>
            <a:off x="500063" y="547688"/>
            <a:ext cx="4017962" cy="4822825"/>
          </a:xfrm>
          <a:prstGeom prst="rect">
            <a:avLst/>
          </a:prstGeom>
          <a:noFill/>
          <a:ln w="12700">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8</a:t>
            </a:fld>
            <a:endParaRPr sz="1000">
              <a:solidFill>
                <a:srgbClr val="09213B"/>
              </a:solidFill>
            </a:endParaRPr>
          </a:p>
        </p:txBody>
      </p:sp>
      <p:sp>
        <p:nvSpPr>
          <p:cNvPr id="161" name="Shape 161"/>
          <p:cNvSpPr>
            <a:spLocks noGrp="1"/>
          </p:cNvSpPr>
          <p:nvPr>
            <p:ph type="title"/>
          </p:nvPr>
        </p:nvSpPr>
        <p:spPr>
          <a:xfrm>
            <a:off x="680607" y="104094"/>
            <a:ext cx="8229601" cy="1398559"/>
          </a:xfrm>
          <a:prstGeom prst="rect">
            <a:avLst/>
          </a:prstGeom>
        </p:spPr>
        <p:txBody>
          <a:bodyPr/>
          <a:lstStyle/>
          <a:p>
            <a:pPr lvl="0">
              <a:defRPr sz="1800">
                <a:solidFill>
                  <a:srgbClr val="000000"/>
                </a:solidFill>
              </a:defRPr>
            </a:pPr>
            <a:r>
              <a:rPr sz="4400">
                <a:solidFill>
                  <a:srgbClr val="FFFFFF"/>
                </a:solidFill>
                <a:latin typeface="Arial Bold"/>
                <a:ea typeface="Arial Bold"/>
                <a:cs typeface="Arial Bold"/>
                <a:sym typeface="Arial Bold"/>
              </a:rPr>
              <a:t>UK example results </a:t>
            </a:r>
          </a:p>
          <a:p>
            <a:pPr lvl="0">
              <a:defRPr sz="1800">
                <a:solidFill>
                  <a:srgbClr val="000000"/>
                </a:solidFill>
              </a:defRPr>
            </a:pPr>
            <a:r>
              <a:rPr sz="2500">
                <a:solidFill>
                  <a:srgbClr val="FFFFFF"/>
                </a:solidFill>
                <a:latin typeface="Arial Bold"/>
                <a:ea typeface="Arial Bold"/>
                <a:cs typeface="Arial Bold"/>
                <a:sym typeface="Arial Bold"/>
              </a:rPr>
              <a:t>(342,759 members)</a:t>
            </a:r>
          </a:p>
        </p:txBody>
      </p:sp>
      <p:pic>
        <p:nvPicPr>
          <p:cNvPr id="162" name="pasted-image.pdf"/>
          <p:cNvPicPr/>
          <p:nvPr/>
        </p:nvPicPr>
        <p:blipFill>
          <a:blip r:embed="rId2">
            <a:extLst/>
          </a:blip>
          <a:stretch>
            <a:fillRect/>
          </a:stretch>
        </p:blipFill>
        <p:spPr>
          <a:xfrm>
            <a:off x="50636" y="244670"/>
            <a:ext cx="8676709" cy="5595261"/>
          </a:xfrm>
          <a:prstGeom prst="rect">
            <a:avLst/>
          </a:prstGeom>
          <a:ln w="12700">
            <a:miter lim="400000"/>
          </a:ln>
        </p:spPr>
      </p:pic>
      <p:sp>
        <p:nvSpPr>
          <p:cNvPr id="163" name="Shape 163"/>
          <p:cNvSpPr/>
          <p:nvPr/>
        </p:nvSpPr>
        <p:spPr>
          <a:xfrm>
            <a:off x="523676" y="1727200"/>
            <a:ext cx="8543463" cy="240666"/>
          </a:xfrm>
          <a:prstGeom prst="rect">
            <a:avLst/>
          </a:prstGeom>
          <a:solidFill>
            <a:srgbClr val="FFFFFF"/>
          </a:solidFill>
          <a:ln w="15875">
            <a:solidFill>
              <a:srgbClr val="FFFFFF"/>
            </a:solidFill>
          </a:ln>
        </p:spPr>
        <p:txBody>
          <a:bodyPr lIns="0" tIns="0" rIns="0" bIns="0" anchor="ctr"/>
          <a:lstStyle/>
          <a:p>
            <a:pPr lvl="0"/>
            <a:endParaRPr/>
          </a:p>
        </p:txBody>
      </p:sp>
      <p:sp>
        <p:nvSpPr>
          <p:cNvPr id="164" name="Shape 164"/>
          <p:cNvSpPr/>
          <p:nvPr/>
        </p:nvSpPr>
        <p:spPr>
          <a:xfrm>
            <a:off x="2544233" y="2200350"/>
            <a:ext cx="1651001" cy="812801"/>
          </a:xfrm>
          <a:prstGeom prst="wedgeEllipseCallout">
            <a:avLst>
              <a:gd name="adj1" fmla="val -30803"/>
              <a:gd name="adj2" fmla="val 125835"/>
            </a:avLst>
          </a:prstGeom>
          <a:solidFill>
            <a:srgbClr val="FFFFFF"/>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45719" rIns="45719" anchor="ctr"/>
          <a:lstStyle>
            <a:lvl1pPr algn="ctr">
              <a:defRPr sz="3000">
                <a:latin typeface="Arial"/>
                <a:ea typeface="Arial"/>
                <a:cs typeface="Arial"/>
                <a:sym typeface="Arial"/>
              </a:defRPr>
            </a:lvl1pPr>
          </a:lstStyle>
          <a:p>
            <a:pPr lvl="0">
              <a:defRPr sz="1800"/>
            </a:pPr>
            <a:r>
              <a:rPr sz="3000"/>
              <a:t>52% </a:t>
            </a:r>
          </a:p>
        </p:txBody>
      </p:sp>
      <p:sp>
        <p:nvSpPr>
          <p:cNvPr id="165" name="Shape 165"/>
          <p:cNvSpPr/>
          <p:nvPr/>
        </p:nvSpPr>
        <p:spPr>
          <a:xfrm>
            <a:off x="3969907" y="2732608"/>
            <a:ext cx="1651001" cy="812801"/>
          </a:xfrm>
          <a:prstGeom prst="wedgeEllipseCallout">
            <a:avLst>
              <a:gd name="adj1" fmla="val 5996"/>
              <a:gd name="adj2" fmla="val 154017"/>
            </a:avLst>
          </a:prstGeom>
          <a:solidFill>
            <a:srgbClr val="FFFFFF"/>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3000">
                <a:latin typeface="Arial"/>
                <a:ea typeface="Arial"/>
                <a:cs typeface="Arial"/>
                <a:sym typeface="Arial"/>
              </a:defRPr>
            </a:lvl1pPr>
          </a:lstStyle>
          <a:p>
            <a:pPr lvl="0">
              <a:defRPr sz="1800"/>
            </a:pPr>
            <a:r>
              <a:rPr sz="3000"/>
              <a:t>24% </a:t>
            </a:r>
          </a:p>
        </p:txBody>
      </p:sp>
      <p:sp>
        <p:nvSpPr>
          <p:cNvPr id="166" name="Shape 166"/>
          <p:cNvSpPr/>
          <p:nvPr/>
        </p:nvSpPr>
        <p:spPr>
          <a:xfrm>
            <a:off x="5744633" y="3130542"/>
            <a:ext cx="1651001" cy="812801"/>
          </a:xfrm>
          <a:prstGeom prst="wedgeEllipseCallout">
            <a:avLst>
              <a:gd name="adj1" fmla="val 20379"/>
              <a:gd name="adj2" fmla="val 149850"/>
            </a:avLst>
          </a:prstGeom>
          <a:solidFill>
            <a:srgbClr val="FFFFFF"/>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3000">
                <a:latin typeface="Arial"/>
                <a:ea typeface="Arial"/>
                <a:cs typeface="Arial"/>
                <a:sym typeface="Arial"/>
              </a:defRPr>
            </a:lvl1pPr>
          </a:lstStyle>
          <a:p>
            <a:pPr lvl="0">
              <a:defRPr sz="1800"/>
            </a:pPr>
            <a:r>
              <a:rPr sz="3000"/>
              <a:t>14% </a:t>
            </a:r>
          </a:p>
        </p:txBody>
      </p:sp>
      <p:sp>
        <p:nvSpPr>
          <p:cNvPr id="167" name="Shape 167"/>
          <p:cNvSpPr/>
          <p:nvPr/>
        </p:nvSpPr>
        <p:spPr>
          <a:xfrm>
            <a:off x="7412566" y="3426875"/>
            <a:ext cx="1651001" cy="812801"/>
          </a:xfrm>
          <a:prstGeom prst="wedgeEllipseCallout">
            <a:avLst>
              <a:gd name="adj1" fmla="val 18276"/>
              <a:gd name="adj2" fmla="val 136846"/>
            </a:avLst>
          </a:prstGeom>
          <a:solidFill>
            <a:srgbClr val="FFFFFF"/>
          </a:solidFill>
          <a:ln w="15875">
            <a:solidFill>
              <a:srgbClr val="1F5770"/>
            </a:solidFill>
          </a:ln>
          <a:effectLst>
            <a:outerShdw blurRad="50800" dist="25400" dir="5400000" rotWithShape="0">
              <a:srgbClr val="000000">
                <a:alpha val="38000"/>
              </a:srgbClr>
            </a:outerShdw>
          </a:effectLst>
          <a:extLst>
            <a:ext uri="{C572A759-6A51-4108-AA02-DFA0A04FC94B}">
              <ma14:wrappingTextBoxFlag xmlns:ma14="http://schemas.microsoft.com/office/mac/drawingml/2011/main" xmlns="" val="1"/>
            </a:ext>
          </a:extLst>
        </p:spPr>
        <p:txBody>
          <a:bodyPr lIns="0" tIns="0" rIns="0" bIns="0" anchor="ctr"/>
          <a:lstStyle>
            <a:lvl1pPr algn="ctr">
              <a:defRPr sz="3000">
                <a:latin typeface="Arial"/>
                <a:ea typeface="Arial"/>
                <a:cs typeface="Arial"/>
                <a:sym typeface="Arial"/>
              </a:defRPr>
            </a:lvl1pPr>
          </a:lstStyle>
          <a:p>
            <a:pPr lvl="0">
              <a:defRPr sz="1800"/>
            </a:pPr>
            <a:r>
              <a:rPr sz="3000"/>
              <a:t>10% </a:t>
            </a:r>
          </a:p>
        </p:txBody>
      </p:sp>
      <p:pic>
        <p:nvPicPr>
          <p:cNvPr id="168" name="retentionGURU.jpg"/>
          <p:cNvPicPr/>
          <p:nvPr/>
        </p:nvPicPr>
        <p:blipFill>
          <a:blip r:embed="rId3">
            <a:extLst/>
          </a:blip>
          <a:stretch>
            <a:fillRect/>
          </a:stretch>
        </p:blipFill>
        <p:spPr>
          <a:xfrm>
            <a:off x="221257" y="5971878"/>
            <a:ext cx="1841303" cy="747154"/>
          </a:xfrm>
          <a:prstGeom prst="rect">
            <a:avLst/>
          </a:prstGeom>
          <a:ln w="12700">
            <a:miter lim="400000"/>
          </a:ln>
        </p:spPr>
      </p:pic>
      <p:sp>
        <p:nvSpPr>
          <p:cNvPr id="169" name="Shape 169"/>
          <p:cNvSpPr/>
          <p:nvPr/>
        </p:nvSpPr>
        <p:spPr>
          <a:xfrm>
            <a:off x="6275465" y="6201099"/>
            <a:ext cx="2670868" cy="350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latin typeface="Arial"/>
                <a:ea typeface="Arial"/>
                <a:cs typeface="Arial"/>
                <a:sym typeface="Arial"/>
              </a:defRPr>
            </a:lvl1pPr>
          </a:lstStyle>
          <a:p>
            <a:pPr lvl="0"/>
            <a:r>
              <a:t>36 Operators - 100 Clubs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pPr lvl="0" indent="-304800" algn="l" defTabSz="457200">
              <a:spcBef>
                <a:spcPts val="1200"/>
              </a:spcBef>
              <a:defRPr sz="1800">
                <a:solidFill>
                  <a:srgbClr val="000000"/>
                </a:solidFill>
              </a:defRPr>
            </a:pPr>
            <a:r>
              <a:rPr sz="4300" b="1">
                <a:solidFill>
                  <a:srgbClr val="FFFFFF"/>
                </a:solidFill>
                <a:latin typeface="Arial"/>
                <a:ea typeface="Arial"/>
                <a:cs typeface="Arial"/>
                <a:sym typeface="Arial"/>
              </a:rPr>
              <a:t>US pilot results </a:t>
            </a:r>
            <a:r>
              <a:rPr sz="3400" b="1">
                <a:solidFill>
                  <a:srgbClr val="DDDDDD"/>
                </a:solidFill>
                <a:latin typeface="Arial"/>
                <a:ea typeface="Arial"/>
                <a:cs typeface="Arial"/>
                <a:sym typeface="Arial"/>
              </a:rPr>
              <a:t>(CSW)</a:t>
            </a:r>
          </a:p>
        </p:txBody>
      </p:sp>
      <p:sp>
        <p:nvSpPr>
          <p:cNvPr id="133" name="Shape 133"/>
          <p:cNvSpPr>
            <a:spLocks noGrp="1"/>
          </p:cNvSpPr>
          <p:nvPr>
            <p:ph type="body" idx="1"/>
          </p:nvPr>
        </p:nvSpPr>
        <p:spPr>
          <a:xfrm>
            <a:off x="457200" y="2397431"/>
            <a:ext cx="3822192" cy="1222256"/>
          </a:xfrm>
          <a:prstGeom prst="rect">
            <a:avLst/>
          </a:prstGeom>
        </p:spPr>
        <p:txBody>
          <a:bodyPr lIns="0" tIns="0" rIns="0" bIns="0">
            <a:normAutofit/>
          </a:bodyPr>
          <a:lstStyle/>
          <a:p>
            <a:pPr lvl="0"/>
            <a:r>
              <a:rPr lang="en-GB" sz="3600" dirty="0" smtClean="0">
                <a:latin typeface="Arial"/>
                <a:cs typeface="Arial"/>
              </a:rPr>
              <a:t>N=181,227</a:t>
            </a:r>
          </a:p>
          <a:p>
            <a:pPr lvl="0"/>
            <a:r>
              <a:rPr lang="en-GB" sz="3600" dirty="0" smtClean="0">
                <a:latin typeface="Arial"/>
                <a:cs typeface="Arial"/>
              </a:rPr>
              <a:t>97 Clubs</a:t>
            </a:r>
            <a:endParaRPr sz="3600" dirty="0">
              <a:latin typeface="Arial"/>
              <a:cs typeface="Arial"/>
            </a:endParaRPr>
          </a:p>
        </p:txBody>
      </p:sp>
      <p:sp>
        <p:nvSpPr>
          <p:cNvPr id="134" name="Shape 1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lIns="0" tIns="0" rIns="0" bIns="0"/>
          <a:lstStyle/>
          <a:p>
            <a:pPr lvl="0">
              <a:defRPr sz="1800">
                <a:solidFill>
                  <a:srgbClr val="000000"/>
                </a:solidFill>
              </a:defRPr>
            </a:pPr>
            <a:fld id="{86CB4B4D-7CA3-9044-876B-883B54F8677D}" type="slidenum">
              <a:rPr sz="1000">
                <a:solidFill>
                  <a:srgbClr val="09213B"/>
                </a:solidFill>
              </a:rPr>
              <a:pPr lvl="0">
                <a:defRPr sz="1800">
                  <a:solidFill>
                    <a:srgbClr val="000000"/>
                  </a:solidFill>
                </a:defRPr>
              </a:pPr>
              <a:t>9</a:t>
            </a:fld>
            <a:endParaRPr sz="1000">
              <a:solidFill>
                <a:srgbClr val="09213B"/>
              </a:solidFill>
            </a:endParaRPr>
          </a:p>
        </p:txBody>
      </p:sp>
      <p:pic>
        <p:nvPicPr>
          <p:cNvPr id="135" name="retentionGURU.jpg"/>
          <p:cNvPicPr/>
          <p:nvPr/>
        </p:nvPicPr>
        <p:blipFill>
          <a:blip r:embed="rId2">
            <a:extLst/>
          </a:blip>
          <a:stretch>
            <a:fillRect/>
          </a:stretch>
        </p:blipFill>
        <p:spPr>
          <a:xfrm>
            <a:off x="221257" y="5971878"/>
            <a:ext cx="1841303" cy="747154"/>
          </a:xfrm>
          <a:prstGeom prst="rect">
            <a:avLst/>
          </a:prstGeom>
          <a:ln w="12700">
            <a:miter lim="400000"/>
          </a:ln>
        </p:spPr>
      </p:pic>
      <p:pic>
        <p:nvPicPr>
          <p:cNvPr id="136" name="pasted-image.pdf"/>
          <p:cNvPicPr/>
          <p:nvPr/>
        </p:nvPicPr>
        <p:blipFill>
          <a:blip r:embed="rId3">
            <a:extLst/>
          </a:blip>
          <a:stretch>
            <a:fillRect/>
          </a:stretch>
        </p:blipFill>
        <p:spPr>
          <a:xfrm>
            <a:off x="3561550" y="1962613"/>
            <a:ext cx="5137950" cy="4895387"/>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2C7C9F"/>
      </a:accent1>
      <a:accent2>
        <a:srgbClr val="244A58"/>
      </a:accent2>
      <a:accent3>
        <a:srgbClr val="E2751D"/>
      </a:accent3>
      <a:accent4>
        <a:srgbClr val="FFB400"/>
      </a:accent4>
      <a:accent5>
        <a:srgbClr val="7EB606"/>
      </a:accent5>
      <a:accent6>
        <a:srgbClr val="C000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8000"/>
              </a:srgbClr>
            </a:outerShdw>
          </a:effectLst>
        </a:effectStyle>
        <a:effectStyle>
          <a:effectLst>
            <a:outerShdw blurRad="50800" dist="25400" dir="5400000" rotWithShape="0">
              <a:srgbClr val="000000">
                <a:alpha val="3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F5770"/>
          </a:solidFill>
          <a:prstDash val="solid"/>
          <a:bevel/>
        </a:ln>
        <a:effectLst>
          <a:outerShdw blurRad="50800" dist="25400" dir="5400000" rotWithShape="0">
            <a:srgbClr val="000000">
              <a:alpha val="3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F577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C7C9F"/>
      </a:accent1>
      <a:accent2>
        <a:srgbClr val="244A58"/>
      </a:accent2>
      <a:accent3>
        <a:srgbClr val="E2751D"/>
      </a:accent3>
      <a:accent4>
        <a:srgbClr val="FFB400"/>
      </a:accent4>
      <a:accent5>
        <a:srgbClr val="7EB606"/>
      </a:accent5>
      <a:accent6>
        <a:srgbClr val="C0000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8000"/>
              </a:srgbClr>
            </a:outerShdw>
          </a:effectLst>
        </a:effectStyle>
        <a:effectStyle>
          <a:effectLst>
            <a:outerShdw blurRad="50800" dist="25400" dir="5400000" rotWithShape="0">
              <a:srgbClr val="000000">
                <a:alpha val="3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1F5770"/>
          </a:solidFill>
          <a:prstDash val="solid"/>
          <a:bevel/>
        </a:ln>
        <a:effectLst>
          <a:outerShdw blurRad="50800" dist="25400" dir="5400000" rotWithShape="0">
            <a:srgbClr val="000000">
              <a:alpha val="3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1F577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TotalTime>
  <Words>515</Words>
  <Application>Microsoft Office PowerPoint</Application>
  <PresentationFormat>On-screen Show (4:3)</PresentationFormat>
  <Paragraphs>190</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Default</vt:lpstr>
      <vt:lpstr>Worksheet</vt:lpstr>
      <vt:lpstr>Measuring Attrition is stopping the industry improving Retention</vt:lpstr>
      <vt:lpstr>PowerPoint Presentation</vt:lpstr>
      <vt:lpstr>PowerPoint Presentation</vt:lpstr>
      <vt:lpstr>Paul’s Health club</vt:lpstr>
      <vt:lpstr>Survival analysis </vt:lpstr>
      <vt:lpstr>Example</vt:lpstr>
      <vt:lpstr>PowerPoint Presentation</vt:lpstr>
      <vt:lpstr>UK example results  (342,759 members)</vt:lpstr>
      <vt:lpstr>US pilot results (CSW)</vt:lpstr>
      <vt:lpstr>PowerPoint Presentation</vt:lpstr>
      <vt:lpstr>Usage - Payments</vt:lpstr>
      <vt:lpstr>PowerPoint Presentation</vt:lpstr>
      <vt:lpstr>Average length of  membership in months</vt:lpstr>
      <vt:lpstr>Attrition rate  (cancellations per 1,000 members per month)</vt:lpstr>
      <vt:lpstr>Average income per month based on 1,000 members paying $50 per month during the first 12 months of membership</vt:lpstr>
      <vt:lpstr>PowerPoint Presentation</vt:lpstr>
      <vt:lpstr>Un modifiable variables</vt:lpstr>
      <vt:lpstr>PowerPoint Presentation</vt:lpstr>
      <vt:lpstr> Modifiable</vt:lpstr>
      <vt:lpstr>4 Visit Rule</vt:lpstr>
      <vt:lpstr>PowerPoint Presentation</vt:lpstr>
      <vt:lpstr>Interaction effect</vt:lpstr>
      <vt:lpstr>PowerPoint Presentation</vt:lpstr>
      <vt:lpstr>Compound effect</vt:lpstr>
      <vt:lpstr>PowerPoint Presentation</vt:lpstr>
      <vt:lpstr>SERCO</vt:lpstr>
      <vt:lpstr>SERCO</vt:lpstr>
      <vt:lpstr>PowerPoint Presentation</vt:lpstr>
      <vt:lpstr>PowerPoint Presentation</vt:lpstr>
      <vt:lpstr>PowerPoint Presentation</vt:lpstr>
      <vt:lpstr>Better data means</vt:lpstr>
      <vt:lpstr>Better data means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Attrition is stopping the industry improving Retention</dc:title>
  <dc:creator>Brian Jessee</dc:creator>
  <cp:lastModifiedBy>brianjessee</cp:lastModifiedBy>
  <cp:revision>19</cp:revision>
  <dcterms:created xsi:type="dcterms:W3CDTF">2014-09-16T13:40:59Z</dcterms:created>
  <dcterms:modified xsi:type="dcterms:W3CDTF">2014-11-24T22:17:10Z</dcterms:modified>
</cp:coreProperties>
</file>